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27.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Lst>
  <p:notesMasterIdLst>
    <p:notesMasterId r:id="rId34"/>
  </p:notesMasterIdLst>
  <p:sldIdLst>
    <p:sldId id="258" r:id="rId6"/>
    <p:sldId id="259" r:id="rId7"/>
    <p:sldId id="281" r:id="rId8"/>
    <p:sldId id="441" r:id="rId9"/>
    <p:sldId id="443" r:id="rId10"/>
    <p:sldId id="444" r:id="rId11"/>
    <p:sldId id="356" r:id="rId12"/>
    <p:sldId id="420" r:id="rId13"/>
    <p:sldId id="445" r:id="rId14"/>
    <p:sldId id="434" r:id="rId15"/>
    <p:sldId id="421" r:id="rId16"/>
    <p:sldId id="422" r:id="rId17"/>
    <p:sldId id="442" r:id="rId18"/>
    <p:sldId id="426" r:id="rId19"/>
    <p:sldId id="428" r:id="rId20"/>
    <p:sldId id="423" r:id="rId21"/>
    <p:sldId id="425" r:id="rId22"/>
    <p:sldId id="424" r:id="rId23"/>
    <p:sldId id="429" r:id="rId24"/>
    <p:sldId id="430" r:id="rId25"/>
    <p:sldId id="431" r:id="rId26"/>
    <p:sldId id="432" r:id="rId27"/>
    <p:sldId id="437" r:id="rId28"/>
    <p:sldId id="440" r:id="rId29"/>
    <p:sldId id="427" r:id="rId30"/>
    <p:sldId id="433" r:id="rId31"/>
    <p:sldId id="438" r:id="rId32"/>
    <p:sldId id="41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F3BF8F-A975-3EF0-2AC9-986F5E1AE2DD}" name="Denise Scott" initials="DS" userId="S::denise.scott@celalibrary.ca::124714cd-cf07-4e3b-858c-b4af4aa5a40f" providerId="AD"/>
  <p188:author id="{5F31F7A9-A71F-AC6C-B32D-4DB8DE40C7C3}" name="Andrea Blake" initials="AB" userId="S::andrea.blake@celalibrary.ca::978fa138-1916-495e-baba-23794ddc6c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19" autoAdjust="0"/>
    <p:restoredTop sz="43543" autoAdjust="0"/>
  </p:normalViewPr>
  <p:slideViewPr>
    <p:cSldViewPr snapToGrid="0">
      <p:cViewPr varScale="1">
        <p:scale>
          <a:sx n="42" d="100"/>
          <a:sy n="42" d="100"/>
        </p:scale>
        <p:origin x="1730" y="26"/>
      </p:cViewPr>
      <p:guideLst/>
    </p:cSldViewPr>
  </p:slideViewPr>
  <p:notesTextViewPr>
    <p:cViewPr>
      <p:scale>
        <a:sx n="140" d="100"/>
        <a:sy n="140" d="100"/>
      </p:scale>
      <p:origin x="0" y="0"/>
    </p:cViewPr>
  </p:notesTextViewPr>
  <p:notesViewPr>
    <p:cSldViewPr snapToGrid="0">
      <p:cViewPr>
        <p:scale>
          <a:sx n="1" d="2"/>
          <a:sy n="1" d="2"/>
        </p:scale>
        <p:origin x="2312" y="1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Desormeaux" userId="648c408b-f543-46d9-98cd-c88859c41305" providerId="ADAL" clId="{E83172DD-0C7E-4777-BDB2-A250021C860A}"/>
    <pc:docChg chg="undo custSel modSld">
      <pc:chgData name="Jessica  Desormeaux" userId="648c408b-f543-46d9-98cd-c88859c41305" providerId="ADAL" clId="{E83172DD-0C7E-4777-BDB2-A250021C860A}" dt="2026-06-11T19:40:47.173" v="30" actId="790"/>
      <pc:docMkLst>
        <pc:docMk/>
      </pc:docMkLst>
      <pc:sldChg chg="modSp mod modNotesTx">
        <pc:chgData name="Jessica  Desormeaux" userId="648c408b-f543-46d9-98cd-c88859c41305" providerId="ADAL" clId="{E83172DD-0C7E-4777-BDB2-A250021C860A}" dt="2026-06-11T19:40:47.173" v="30" actId="790"/>
        <pc:sldMkLst>
          <pc:docMk/>
          <pc:sldMk cId="3560260762" sldId="258"/>
        </pc:sldMkLst>
        <pc:spChg chg="mod">
          <ac:chgData name="Jessica  Desormeaux" userId="648c408b-f543-46d9-98cd-c88859c41305" providerId="ADAL" clId="{E83172DD-0C7E-4777-BDB2-A250021C860A}" dt="2026-06-11T19:40:47.173" v="30" actId="790"/>
          <ac:spMkLst>
            <pc:docMk/>
            <pc:sldMk cId="3560260762" sldId="258"/>
            <ac:spMk id="2" creationId="{C606E74E-01E3-1838-F56E-DD7009FF11EB}"/>
          </ac:spMkLst>
        </pc:spChg>
        <pc:spChg chg="mod">
          <ac:chgData name="Jessica  Desormeaux" userId="648c408b-f543-46d9-98cd-c88859c41305" providerId="ADAL" clId="{E83172DD-0C7E-4777-BDB2-A250021C860A}" dt="2026-06-11T19:40:47.173" v="30" actId="790"/>
          <ac:spMkLst>
            <pc:docMk/>
            <pc:sldMk cId="3560260762" sldId="258"/>
            <ac:spMk id="3" creationId="{0AD30FC8-A3F9-B62D-54D2-FF847D70900E}"/>
          </ac:spMkLst>
        </pc:spChg>
      </pc:sldChg>
      <pc:sldChg chg="modNotesTx">
        <pc:chgData name="Jessica  Desormeaux" userId="648c408b-f543-46d9-98cd-c88859c41305" providerId="ADAL" clId="{E83172DD-0C7E-4777-BDB2-A250021C860A}" dt="2026-06-11T19:38:57.526" v="1" actId="20577"/>
        <pc:sldMkLst>
          <pc:docMk/>
          <pc:sldMk cId="1754896244" sldId="259"/>
        </pc:sldMkLst>
      </pc:sldChg>
      <pc:sldChg chg="modNotesTx">
        <pc:chgData name="Jessica  Desormeaux" userId="648c408b-f543-46d9-98cd-c88859c41305" providerId="ADAL" clId="{E83172DD-0C7E-4777-BDB2-A250021C860A}" dt="2026-06-11T19:39:00.293" v="2" actId="20577"/>
        <pc:sldMkLst>
          <pc:docMk/>
          <pc:sldMk cId="3736615886" sldId="281"/>
        </pc:sldMkLst>
      </pc:sldChg>
      <pc:sldChg chg="modSp mod modNotesTx">
        <pc:chgData name="Jessica  Desormeaux" userId="648c408b-f543-46d9-98cd-c88859c41305" providerId="ADAL" clId="{E83172DD-0C7E-4777-BDB2-A250021C860A}" dt="2026-06-11T19:40:32.897" v="29" actId="790"/>
        <pc:sldMkLst>
          <pc:docMk/>
          <pc:sldMk cId="3016027571" sldId="417"/>
        </pc:sldMkLst>
        <pc:spChg chg="mod">
          <ac:chgData name="Jessica  Desormeaux" userId="648c408b-f543-46d9-98cd-c88859c41305" providerId="ADAL" clId="{E83172DD-0C7E-4777-BDB2-A250021C860A}" dt="2026-06-11T19:40:32.897" v="29" actId="790"/>
          <ac:spMkLst>
            <pc:docMk/>
            <pc:sldMk cId="3016027571" sldId="417"/>
            <ac:spMk id="2" creationId="{53F96553-5370-4BEB-A2DB-CC466AB77B60}"/>
          </ac:spMkLst>
        </pc:spChg>
        <pc:spChg chg="mod">
          <ac:chgData name="Jessica  Desormeaux" userId="648c408b-f543-46d9-98cd-c88859c41305" providerId="ADAL" clId="{E83172DD-0C7E-4777-BDB2-A250021C860A}" dt="2026-06-11T19:40:32.897" v="29" actId="790"/>
          <ac:spMkLst>
            <pc:docMk/>
            <pc:sldMk cId="3016027571" sldId="417"/>
            <ac:spMk id="3" creationId="{1064A1F1-25C4-4A72-8935-E6A81DB1152B}"/>
          </ac:spMkLst>
        </pc:spChg>
      </pc:sldChg>
      <pc:sldChg chg="modNotesTx">
        <pc:chgData name="Jessica  Desormeaux" userId="648c408b-f543-46d9-98cd-c88859c41305" providerId="ADAL" clId="{E83172DD-0C7E-4777-BDB2-A250021C860A}" dt="2026-06-11T19:39:10.561" v="5" actId="20577"/>
        <pc:sldMkLst>
          <pc:docMk/>
          <pc:sldMk cId="3684365604" sldId="420"/>
        </pc:sldMkLst>
      </pc:sldChg>
      <pc:sldChg chg="modNotesTx">
        <pc:chgData name="Jessica  Desormeaux" userId="648c408b-f543-46d9-98cd-c88859c41305" providerId="ADAL" clId="{E83172DD-0C7E-4777-BDB2-A250021C860A}" dt="2026-06-11T19:39:39.674" v="12" actId="20577"/>
        <pc:sldMkLst>
          <pc:docMk/>
          <pc:sldMk cId="3102703138" sldId="422"/>
        </pc:sldMkLst>
      </pc:sldChg>
      <pc:sldChg chg="modNotesTx">
        <pc:chgData name="Jessica  Desormeaux" userId="648c408b-f543-46d9-98cd-c88859c41305" providerId="ADAL" clId="{E83172DD-0C7E-4777-BDB2-A250021C860A}" dt="2026-06-11T19:39:52.674" v="16" actId="20577"/>
        <pc:sldMkLst>
          <pc:docMk/>
          <pc:sldMk cId="1974894066" sldId="423"/>
        </pc:sldMkLst>
      </pc:sldChg>
      <pc:sldChg chg="modNotesTx">
        <pc:chgData name="Jessica  Desormeaux" userId="648c408b-f543-46d9-98cd-c88859c41305" providerId="ADAL" clId="{E83172DD-0C7E-4777-BDB2-A250021C860A}" dt="2026-06-11T19:39:58.466" v="18" actId="20577"/>
        <pc:sldMkLst>
          <pc:docMk/>
          <pc:sldMk cId="933915062" sldId="424"/>
        </pc:sldMkLst>
      </pc:sldChg>
      <pc:sldChg chg="modNotesTx">
        <pc:chgData name="Jessica  Desormeaux" userId="648c408b-f543-46d9-98cd-c88859c41305" providerId="ADAL" clId="{E83172DD-0C7E-4777-BDB2-A250021C860A}" dt="2026-06-11T19:39:56.275" v="17" actId="20577"/>
        <pc:sldMkLst>
          <pc:docMk/>
          <pc:sldMk cId="909408245" sldId="425"/>
        </pc:sldMkLst>
      </pc:sldChg>
      <pc:sldChg chg="modNotesTx">
        <pc:chgData name="Jessica  Desormeaux" userId="648c408b-f543-46d9-98cd-c88859c41305" providerId="ADAL" clId="{E83172DD-0C7E-4777-BDB2-A250021C860A}" dt="2026-06-11T19:39:44.950" v="14" actId="20577"/>
        <pc:sldMkLst>
          <pc:docMk/>
          <pc:sldMk cId="2913450313" sldId="426"/>
        </pc:sldMkLst>
      </pc:sldChg>
      <pc:sldChg chg="modNotesTx">
        <pc:chgData name="Jessica  Desormeaux" userId="648c408b-f543-46d9-98cd-c88859c41305" providerId="ADAL" clId="{E83172DD-0C7E-4777-BDB2-A250021C860A}" dt="2026-06-11T19:40:18.547" v="26" actId="20577"/>
        <pc:sldMkLst>
          <pc:docMk/>
          <pc:sldMk cId="2054511231" sldId="427"/>
        </pc:sldMkLst>
      </pc:sldChg>
      <pc:sldChg chg="modNotesTx">
        <pc:chgData name="Jessica  Desormeaux" userId="648c408b-f543-46d9-98cd-c88859c41305" providerId="ADAL" clId="{E83172DD-0C7E-4777-BDB2-A250021C860A}" dt="2026-06-11T19:39:50.322" v="15" actId="20577"/>
        <pc:sldMkLst>
          <pc:docMk/>
          <pc:sldMk cId="838090034" sldId="428"/>
        </pc:sldMkLst>
      </pc:sldChg>
      <pc:sldChg chg="modNotesTx">
        <pc:chgData name="Jessica  Desormeaux" userId="648c408b-f543-46d9-98cd-c88859c41305" providerId="ADAL" clId="{E83172DD-0C7E-4777-BDB2-A250021C860A}" dt="2026-06-11T19:40:01.458" v="19" actId="20577"/>
        <pc:sldMkLst>
          <pc:docMk/>
          <pc:sldMk cId="1938840456" sldId="429"/>
        </pc:sldMkLst>
      </pc:sldChg>
      <pc:sldChg chg="modNotesTx">
        <pc:chgData name="Jessica  Desormeaux" userId="648c408b-f543-46d9-98cd-c88859c41305" providerId="ADAL" clId="{E83172DD-0C7E-4777-BDB2-A250021C860A}" dt="2026-06-11T19:40:03.610" v="20" actId="20577"/>
        <pc:sldMkLst>
          <pc:docMk/>
          <pc:sldMk cId="379795841" sldId="430"/>
        </pc:sldMkLst>
      </pc:sldChg>
      <pc:sldChg chg="modNotesTx">
        <pc:chgData name="Jessica  Desormeaux" userId="648c408b-f543-46d9-98cd-c88859c41305" providerId="ADAL" clId="{E83172DD-0C7E-4777-BDB2-A250021C860A}" dt="2026-06-11T19:40:07.228" v="21" actId="20577"/>
        <pc:sldMkLst>
          <pc:docMk/>
          <pc:sldMk cId="2510816807" sldId="431"/>
        </pc:sldMkLst>
      </pc:sldChg>
      <pc:sldChg chg="modNotesTx">
        <pc:chgData name="Jessica  Desormeaux" userId="648c408b-f543-46d9-98cd-c88859c41305" providerId="ADAL" clId="{E83172DD-0C7E-4777-BDB2-A250021C860A}" dt="2026-06-11T19:40:09.748" v="23" actId="20577"/>
        <pc:sldMkLst>
          <pc:docMk/>
          <pc:sldMk cId="3648677988" sldId="432"/>
        </pc:sldMkLst>
      </pc:sldChg>
      <pc:sldChg chg="modNotesTx">
        <pc:chgData name="Jessica  Desormeaux" userId="648c408b-f543-46d9-98cd-c88859c41305" providerId="ADAL" clId="{E83172DD-0C7E-4777-BDB2-A250021C860A}" dt="2026-06-11T19:40:20.795" v="27" actId="20577"/>
        <pc:sldMkLst>
          <pc:docMk/>
          <pc:sldMk cId="970506357" sldId="433"/>
        </pc:sldMkLst>
      </pc:sldChg>
      <pc:sldChg chg="modNotesTx">
        <pc:chgData name="Jessica  Desormeaux" userId="648c408b-f543-46d9-98cd-c88859c41305" providerId="ADAL" clId="{E83172DD-0C7E-4777-BDB2-A250021C860A}" dt="2026-06-11T19:39:15.924" v="7" actId="20577"/>
        <pc:sldMkLst>
          <pc:docMk/>
          <pc:sldMk cId="2551807119" sldId="434"/>
        </pc:sldMkLst>
      </pc:sldChg>
      <pc:sldChg chg="modNotesTx">
        <pc:chgData name="Jessica  Desormeaux" userId="648c408b-f543-46d9-98cd-c88859c41305" providerId="ADAL" clId="{E83172DD-0C7E-4777-BDB2-A250021C860A}" dt="2026-06-11T19:40:11.994" v="24" actId="20577"/>
        <pc:sldMkLst>
          <pc:docMk/>
          <pc:sldMk cId="1988373500" sldId="437"/>
        </pc:sldMkLst>
      </pc:sldChg>
      <pc:sldChg chg="modNotesTx">
        <pc:chgData name="Jessica  Desormeaux" userId="648c408b-f543-46d9-98cd-c88859c41305" providerId="ADAL" clId="{E83172DD-0C7E-4777-BDB2-A250021C860A}" dt="2026-06-11T19:40:16.003" v="25" actId="20577"/>
        <pc:sldMkLst>
          <pc:docMk/>
          <pc:sldMk cId="1433875272" sldId="440"/>
        </pc:sldMkLst>
      </pc:sldChg>
      <pc:sldChg chg="modNotesTx">
        <pc:chgData name="Jessica  Desormeaux" userId="648c408b-f543-46d9-98cd-c88859c41305" providerId="ADAL" clId="{E83172DD-0C7E-4777-BDB2-A250021C860A}" dt="2026-06-11T19:39:42.695" v="13" actId="20577"/>
        <pc:sldMkLst>
          <pc:docMk/>
          <pc:sldMk cId="3226364644" sldId="442"/>
        </pc:sldMkLst>
      </pc:sldChg>
      <pc:sldChg chg="modNotesTx">
        <pc:chgData name="Jessica  Desormeaux" userId="648c408b-f543-46d9-98cd-c88859c41305" providerId="ADAL" clId="{E83172DD-0C7E-4777-BDB2-A250021C860A}" dt="2026-06-11T19:39:03.947" v="3" actId="20577"/>
        <pc:sldMkLst>
          <pc:docMk/>
          <pc:sldMk cId="1783986769" sldId="443"/>
        </pc:sldMkLst>
      </pc:sldChg>
      <pc:sldChg chg="modNotesTx">
        <pc:chgData name="Jessica  Desormeaux" userId="648c408b-f543-46d9-98cd-c88859c41305" providerId="ADAL" clId="{E83172DD-0C7E-4777-BDB2-A250021C860A}" dt="2026-06-11T19:39:06.262" v="4" actId="20577"/>
        <pc:sldMkLst>
          <pc:docMk/>
          <pc:sldMk cId="1041570733" sldId="444"/>
        </pc:sldMkLst>
      </pc:sldChg>
      <pc:sldChg chg="modNotesTx">
        <pc:chgData name="Jessica  Desormeaux" userId="648c408b-f543-46d9-98cd-c88859c41305" providerId="ADAL" clId="{E83172DD-0C7E-4777-BDB2-A250021C860A}" dt="2026-06-11T19:39:12.715" v="6" actId="20577"/>
        <pc:sldMkLst>
          <pc:docMk/>
          <pc:sldMk cId="3256881072" sldId="4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94C3E-3839-493E-BA6B-71ABD52A5741}" type="datetimeFigureOut">
              <a:rPr lang="en-CA" smtClean="0"/>
              <a:t>2026-06-11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EED69-FB9B-4921-BFD0-A23A9BD6AF34}" type="slidenum">
              <a:rPr lang="en-CA" smtClean="0"/>
              <a:t>‹#›</a:t>
            </a:fld>
            <a:endParaRPr lang="en-CA"/>
          </a:p>
        </p:txBody>
      </p:sp>
    </p:spTree>
    <p:extLst>
      <p:ext uri="{BB962C8B-B14F-4D97-AF65-F5344CB8AC3E}">
        <p14:creationId xmlns:p14="http://schemas.microsoft.com/office/powerpoint/2010/main" val="391726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mnJJXxBBams?si=dzR83qH-Xk-ZEu56&amp;t=1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7CD79CE-713A-4569-A52C-CA3FEA2234B8}" type="slidenum">
              <a:rPr lang="en-CA" smtClean="0"/>
              <a:t>1</a:t>
            </a:fld>
            <a:endParaRPr lang="en-CA"/>
          </a:p>
        </p:txBody>
      </p:sp>
    </p:spTree>
    <p:extLst>
      <p:ext uri="{BB962C8B-B14F-4D97-AF65-F5344CB8AC3E}">
        <p14:creationId xmlns:p14="http://schemas.microsoft.com/office/powerpoint/2010/main" val="1003076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10</a:t>
            </a:fld>
            <a:endParaRPr lang="en-CA"/>
          </a:p>
        </p:txBody>
      </p:sp>
    </p:spTree>
    <p:extLst>
      <p:ext uri="{BB962C8B-B14F-4D97-AF65-F5344CB8AC3E}">
        <p14:creationId xmlns:p14="http://schemas.microsoft.com/office/powerpoint/2010/main" val="277497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pPr>
              <a:lnSpc>
                <a:spcPct val="107000"/>
              </a:lnSpc>
              <a:spcAft>
                <a:spcPts val="800"/>
              </a:spcAft>
              <a:buNone/>
            </a:pPr>
            <a:r>
              <a:rPr lang="fr-FR" sz="1800" dirty="0">
                <a:effectLst/>
                <a:latin typeface="Verdana" panose="020B0604030504040204" pitchFamily="34" charset="0"/>
                <a:ea typeface="Calibri" panose="020F0502020204030204" pitchFamily="34" charset="0"/>
                <a:cs typeface="Times New Roman" panose="02020603050405020304" pitchFamily="18" charset="0"/>
              </a:rPr>
              <a:t>Avant de vous donner quelques conseils sur des aspects en particulier des clubs de lecture d’été, j'aimerais vous donner un petit aperçu de ce que les deux principaux clubs au Canada font déjà pour rendre leurs programmes accessibles</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Avec l’INCA, le CAÉB est le principal consultant en accessibilité du Club de lecture d'été TD. Je parlerai de ce programme dans un instant, mais j’aimerais d’abord mettre en vedette le club de la Colombie-Britannique</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Ces</a:t>
            </a:r>
            <a:r>
              <a:rPr lang="en-CA" sz="1800" dirty="0">
                <a:effectLst/>
                <a:latin typeface="Verdana" panose="020B0604030504040204" pitchFamily="34" charset="0"/>
                <a:ea typeface="Calibri" panose="020F0502020204030204" pitchFamily="34" charset="0"/>
                <a:cs typeface="Times New Roman" panose="02020603050405020304" pitchFamily="18" charset="0"/>
              </a:rPr>
              <a:t> clubs </a:t>
            </a:r>
            <a:r>
              <a:rPr lang="fr-FR" sz="1800" dirty="0">
                <a:effectLst/>
                <a:latin typeface="Verdana" panose="020B0604030504040204" pitchFamily="34" charset="0"/>
                <a:ea typeface="Calibri" panose="020F0502020204030204" pitchFamily="34" charset="0"/>
                <a:cs typeface="Times New Roman" panose="02020603050405020304" pitchFamily="18" charset="0"/>
              </a:rPr>
              <a:t>créent des listes de lectures recommandées pour leurs participants, qui se rapportent à un thème annuel</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Le CAÉB soutient ces clubs en affichant sur son site Web des listes de titres disponibles dans sa collection. L’année dernière, nous avons été très heureux de constater que le club du Nouveau-Brunswick (ils ont maintenant rejoint le Club de lecture d’été TD) avait choisi tous les livres de sa liste dans notre collection</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Ainsi, tous leurs titres recommandés étaient disponibles dans au moins un format accessible</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en-CA" sz="1800" dirty="0">
                <a:effectLst/>
                <a:latin typeface="Verdana" panose="020B0604030504040204" pitchFamily="34" charset="0"/>
                <a:ea typeface="Calibri" panose="020F0502020204030204" pitchFamily="34" charset="0"/>
                <a:cs typeface="Times New Roman" panose="02020603050405020304" pitchFamily="18" charset="0"/>
              </a:rPr>
              <a:t>Le </a:t>
            </a:r>
            <a:r>
              <a:rPr lang="fr-FR" sz="1800" dirty="0">
                <a:effectLst/>
                <a:latin typeface="Verdana" panose="020B0604030504040204" pitchFamily="34" charset="0"/>
                <a:ea typeface="Calibri" panose="020F0502020204030204" pitchFamily="34" charset="0"/>
                <a:cs typeface="Times New Roman" panose="02020603050405020304" pitchFamily="18" charset="0"/>
              </a:rPr>
              <a:t>Club de lecture d'été </a:t>
            </a:r>
            <a:r>
              <a:rPr lang="en-CA" sz="1800" dirty="0">
                <a:effectLst/>
                <a:latin typeface="Verdana" panose="020B0604030504040204" pitchFamily="34" charset="0"/>
                <a:ea typeface="Calibri" panose="020F0502020204030204" pitchFamily="34" charset="0"/>
                <a:cs typeface="Times New Roman" panose="02020603050405020304" pitchFamily="18" charset="0"/>
              </a:rPr>
              <a:t>de la C.-B. propose sur son site Web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une</a:t>
            </a:r>
            <a:r>
              <a:rPr lang="en-CA" sz="1800" dirty="0">
                <a:effectLst/>
                <a:latin typeface="Verdana" panose="020B0604030504040204" pitchFamily="34" charset="0"/>
                <a:ea typeface="Calibri" panose="020F0502020204030204" pitchFamily="34" charset="0"/>
                <a:cs typeface="Times New Roman" panose="02020603050405020304" pitchFamily="18" charset="0"/>
              </a:rPr>
              <a:t> page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intitulée</a:t>
            </a:r>
            <a:r>
              <a:rPr lang="en-CA" sz="1800" dirty="0">
                <a:effectLst/>
                <a:latin typeface="Verdana" panose="020B0604030504040204" pitchFamily="34" charset="0"/>
                <a:ea typeface="Calibri" panose="020F0502020204030204" pitchFamily="34" charset="0"/>
                <a:cs typeface="Times New Roman" panose="02020603050405020304" pitchFamily="18" charset="0"/>
              </a:rPr>
              <a:t> « inclusion et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accessibilité</a:t>
            </a:r>
            <a:r>
              <a:rPr lang="en-CA" sz="1800" dirty="0">
                <a:effectLst/>
                <a:latin typeface="Verdana" panose="020B0604030504040204" pitchFamily="34" charset="0"/>
                <a:ea typeface="Calibri" panose="020F0502020204030204" pitchFamily="34" charset="0"/>
                <a:cs typeface="Times New Roman" panose="02020603050405020304" pitchFamily="18" charset="0"/>
              </a:rPr>
              <a:t> », </a:t>
            </a:r>
            <a:r>
              <a:rPr lang="fr-FR" sz="1800" dirty="0">
                <a:effectLst/>
                <a:latin typeface="Verdana" panose="020B0604030504040204" pitchFamily="34" charset="0"/>
                <a:ea typeface="Calibri" panose="020F0502020204030204" pitchFamily="34" charset="0"/>
                <a:cs typeface="Times New Roman" panose="02020603050405020304" pitchFamily="18" charset="0"/>
              </a:rPr>
              <a:t>qui présente tous les moyens mis en œuvre pour rendre son programme plus accessible, notamment les mesures d’adaptation mises en place dans les activités proposées, les options de suivi de lecture en ligne et sur papier, les considérations relatives à la dyslexie, </a:t>
            </a:r>
            <a:r>
              <a:rPr lang="fr-FR" sz="1800" dirty="0" err="1">
                <a:effectLst/>
                <a:latin typeface="Verdana" panose="020B0604030504040204" pitchFamily="34" charset="0"/>
                <a:ea typeface="Calibri" panose="020F0502020204030204" pitchFamily="34" charset="0"/>
                <a:cs typeface="Times New Roman" panose="02020603050405020304" pitchFamily="18" charset="0"/>
              </a:rPr>
              <a:t>etc</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Mais ce qui est surtout à souligner, c'est que la page d'accueil du site Web contient une vidéo de bienvenue en langue des signes américaine. Cette initiative est positive à plus d’un égard. Tout d’abord, c'est que la vidéo figure au centre de l’écran. Elle n’est pas cachée dans une sous-page difficile à trouver. L’accessibilité est ainsi mise en avant</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Mentionnons</a:t>
            </a:r>
            <a:r>
              <a:rPr lang="en-CA" sz="1800" dirty="0">
                <a:effectLst/>
                <a:latin typeface="Verdana" panose="020B0604030504040204" pitchFamily="34" charset="0"/>
                <a:ea typeface="Calibri" panose="020F0502020204030204" pitchFamily="34" charset="0"/>
                <a:cs typeface="Times New Roman" panose="02020603050405020304" pitchFamily="18" charset="0"/>
              </a:rPr>
              <a:t> ensuite </a:t>
            </a:r>
            <a:r>
              <a:rPr lang="fr-FR" sz="1800" dirty="0">
                <a:effectLst/>
                <a:latin typeface="Verdana" panose="020B0604030504040204" pitchFamily="34" charset="0"/>
                <a:ea typeface="Calibri" panose="020F0502020204030204" pitchFamily="34" charset="0"/>
                <a:cs typeface="Times New Roman" panose="02020603050405020304" pitchFamily="18" charset="0"/>
              </a:rPr>
              <a:t>l'utilisation de la langue des signes américaine et l’accent mis sur l’inclusion des enfants sourds et malentendants</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Ce détail est très important, car les enfants sourds, en particulier ceux en situation de perte auditive sévère à profonde, ont souvent un niveau d’alphabétisation inférieur à celui des autres enfants de leur âge. Il est donc fantastique d’avoir une vidéo démontrant clairement que le club s’adresse également à ces enfants. De plus, la vidéo est sous-titrée et accompagnée d'une voix hors champ, autant de caractéristiques essentielles en matière d’accessibilité</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11</a:t>
            </a:fld>
            <a:endParaRPr lang="en-CA"/>
          </a:p>
        </p:txBody>
      </p:sp>
    </p:spTree>
    <p:extLst>
      <p:ext uri="{BB962C8B-B14F-4D97-AF65-F5344CB8AC3E}">
        <p14:creationId xmlns:p14="http://schemas.microsoft.com/office/powerpoint/2010/main" val="325838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en-US" sz="1800" dirty="0">
                <a:effectLst/>
                <a:latin typeface="Verdana" panose="020B0604030504040204" pitchFamily="34" charset="0"/>
                <a:ea typeface="Calibri" panose="020F0502020204030204" pitchFamily="34" charset="0"/>
                <a:cs typeface="Times New Roman" panose="02020603050405020304" pitchFamily="18" charset="0"/>
              </a:rPr>
              <a:t>Lien vers la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vidéo</a:t>
            </a:r>
            <a:r>
              <a:rPr lang="en-US" sz="1800" dirty="0">
                <a:effectLst/>
                <a:latin typeface="Verdana" panose="020B0604030504040204" pitchFamily="34" charset="0"/>
                <a:ea typeface="Calibri" panose="020F0502020204030204" pitchFamily="34" charset="0"/>
                <a:cs typeface="Times New Roman" panose="02020603050405020304" pitchFamily="18" charset="0"/>
              </a:rPr>
              <a:t> : </a:t>
            </a:r>
            <a:r>
              <a:rPr lang="fr-CA" noProof="0" dirty="0">
                <a:latin typeface="Verdana" panose="020B0604030504040204" pitchFamily="34" charset="0"/>
                <a:cs typeface="Times New Roman" panose="02020603050405020304" pitchFamily="18" charset="0"/>
                <a:hlinkClick r:id="rId3"/>
              </a:rPr>
              <a:t>https://youtu.be/mnJJXxBBams?si=dzR83qH-Xk-ZEu56&amp;t=10</a:t>
            </a:r>
            <a:r>
              <a:rPr lang="fr-CA" noProof="0" dirty="0">
                <a:latin typeface="Verdana" panose="020B0604030504040204" pitchFamily="34" charset="0"/>
                <a:cs typeface="Times New Roman" panose="02020603050405020304" pitchFamily="18" charset="0"/>
              </a:rPr>
              <a:t> </a:t>
            </a: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12</a:t>
            </a:fld>
            <a:endParaRPr lang="en-CA"/>
          </a:p>
        </p:txBody>
      </p:sp>
    </p:spTree>
    <p:extLst>
      <p:ext uri="{BB962C8B-B14F-4D97-AF65-F5344CB8AC3E}">
        <p14:creationId xmlns:p14="http://schemas.microsoft.com/office/powerpoint/2010/main" val="1021942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13</a:t>
            </a:fld>
            <a:endParaRPr lang="en-CA"/>
          </a:p>
        </p:txBody>
      </p:sp>
    </p:spTree>
    <p:extLst>
      <p:ext uri="{BB962C8B-B14F-4D97-AF65-F5344CB8AC3E}">
        <p14:creationId xmlns:p14="http://schemas.microsoft.com/office/powerpoint/2010/main" val="1424270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37CD79CE-713A-4569-A52C-CA3FEA2234B8}" type="slidenum">
              <a:rPr lang="en-CA" smtClean="0"/>
              <a:t>14</a:t>
            </a:fld>
            <a:endParaRPr lang="en-CA"/>
          </a:p>
        </p:txBody>
      </p:sp>
    </p:spTree>
    <p:extLst>
      <p:ext uri="{BB962C8B-B14F-4D97-AF65-F5344CB8AC3E}">
        <p14:creationId xmlns:p14="http://schemas.microsoft.com/office/powerpoint/2010/main" val="1966455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D79CE-713A-4569-A52C-CA3FEA2234B8}" type="slidenum">
              <a:rPr lang="en-CA" smtClean="0"/>
              <a:t>15</a:t>
            </a:fld>
            <a:endParaRPr lang="en-CA"/>
          </a:p>
        </p:txBody>
      </p:sp>
    </p:spTree>
    <p:extLst>
      <p:ext uri="{BB962C8B-B14F-4D97-AF65-F5344CB8AC3E}">
        <p14:creationId xmlns:p14="http://schemas.microsoft.com/office/powerpoint/2010/main" val="201368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16</a:t>
            </a:fld>
            <a:endParaRPr lang="en-CA"/>
          </a:p>
        </p:txBody>
      </p:sp>
    </p:spTree>
    <p:extLst>
      <p:ext uri="{BB962C8B-B14F-4D97-AF65-F5344CB8AC3E}">
        <p14:creationId xmlns:p14="http://schemas.microsoft.com/office/powerpoint/2010/main" val="3001576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D79CE-713A-4569-A52C-CA3FEA2234B8}" type="slidenum">
              <a:rPr lang="en-CA" smtClean="0"/>
              <a:t>17</a:t>
            </a:fld>
            <a:endParaRPr lang="en-CA"/>
          </a:p>
        </p:txBody>
      </p:sp>
    </p:spTree>
    <p:extLst>
      <p:ext uri="{BB962C8B-B14F-4D97-AF65-F5344CB8AC3E}">
        <p14:creationId xmlns:p14="http://schemas.microsoft.com/office/powerpoint/2010/main" val="664913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18</a:t>
            </a:fld>
            <a:endParaRPr lang="en-CA"/>
          </a:p>
        </p:txBody>
      </p:sp>
    </p:spTree>
    <p:extLst>
      <p:ext uri="{BB962C8B-B14F-4D97-AF65-F5344CB8AC3E}">
        <p14:creationId xmlns:p14="http://schemas.microsoft.com/office/powerpoint/2010/main" val="2384477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fr-FR" i="1" dirty="0">
              <a:solidFill>
                <a:schemeClr val="accent2"/>
              </a:solidFill>
            </a:endParaRPr>
          </a:p>
        </p:txBody>
      </p:sp>
      <p:sp>
        <p:nvSpPr>
          <p:cNvPr id="4" name="Slide Number Placeholder 3"/>
          <p:cNvSpPr>
            <a:spLocks noGrp="1"/>
          </p:cNvSpPr>
          <p:nvPr>
            <p:ph type="sldNum" sz="quarter" idx="5"/>
          </p:nvPr>
        </p:nvSpPr>
        <p:spPr/>
        <p:txBody>
          <a:bodyPr/>
          <a:lstStyle/>
          <a:p>
            <a:fld id="{37CD79CE-713A-4569-A52C-CA3FEA2234B8}" type="slidenum">
              <a:rPr lang="en-CA" smtClean="0"/>
              <a:t>19</a:t>
            </a:fld>
            <a:endParaRPr lang="en-CA"/>
          </a:p>
        </p:txBody>
      </p:sp>
    </p:spTree>
    <p:extLst>
      <p:ext uri="{BB962C8B-B14F-4D97-AF65-F5344CB8AC3E}">
        <p14:creationId xmlns:p14="http://schemas.microsoft.com/office/powerpoint/2010/main" val="229644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en-US" dirty="0"/>
          </a:p>
          <a:p>
            <a:endParaRPr lang="en-CA" dirty="0">
              <a:ea typeface="Calibri"/>
              <a:cs typeface="Calibri"/>
            </a:endParaRPr>
          </a:p>
        </p:txBody>
      </p:sp>
      <p:sp>
        <p:nvSpPr>
          <p:cNvPr id="4" name="Slide Number Placeholder 3"/>
          <p:cNvSpPr>
            <a:spLocks noGrp="1"/>
          </p:cNvSpPr>
          <p:nvPr>
            <p:ph type="sldNum" sz="quarter" idx="5"/>
          </p:nvPr>
        </p:nvSpPr>
        <p:spPr/>
        <p:txBody>
          <a:bodyPr/>
          <a:lstStyle/>
          <a:p>
            <a:fld id="{37CD79CE-713A-4569-A52C-CA3FEA2234B8}" type="slidenum">
              <a:rPr lang="en-CA" smtClean="0"/>
              <a:t>2</a:t>
            </a:fld>
            <a:endParaRPr lang="en-CA"/>
          </a:p>
        </p:txBody>
      </p:sp>
    </p:spTree>
    <p:extLst>
      <p:ext uri="{BB962C8B-B14F-4D97-AF65-F5344CB8AC3E}">
        <p14:creationId xmlns:p14="http://schemas.microsoft.com/office/powerpoint/2010/main" val="1886921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20</a:t>
            </a:fld>
            <a:endParaRPr lang="en-CA"/>
          </a:p>
        </p:txBody>
      </p:sp>
    </p:spTree>
    <p:extLst>
      <p:ext uri="{BB962C8B-B14F-4D97-AF65-F5344CB8AC3E}">
        <p14:creationId xmlns:p14="http://schemas.microsoft.com/office/powerpoint/2010/main" val="2555296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21</a:t>
            </a:fld>
            <a:endParaRPr lang="en-CA"/>
          </a:p>
        </p:txBody>
      </p:sp>
    </p:spTree>
    <p:extLst>
      <p:ext uri="{BB962C8B-B14F-4D97-AF65-F5344CB8AC3E}">
        <p14:creationId xmlns:p14="http://schemas.microsoft.com/office/powerpoint/2010/main" val="3864778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en-CA" sz="1800" i="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D79CE-713A-4569-A52C-CA3FEA2234B8}" type="slidenum">
              <a:rPr lang="en-CA" smtClean="0"/>
              <a:t>22</a:t>
            </a:fld>
            <a:endParaRPr lang="en-CA"/>
          </a:p>
        </p:txBody>
      </p:sp>
    </p:spTree>
    <p:extLst>
      <p:ext uri="{BB962C8B-B14F-4D97-AF65-F5344CB8AC3E}">
        <p14:creationId xmlns:p14="http://schemas.microsoft.com/office/powerpoint/2010/main" val="1161425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23</a:t>
            </a:fld>
            <a:endParaRPr lang="en-CA"/>
          </a:p>
        </p:txBody>
      </p:sp>
    </p:spTree>
    <p:extLst>
      <p:ext uri="{BB962C8B-B14F-4D97-AF65-F5344CB8AC3E}">
        <p14:creationId xmlns:p14="http://schemas.microsoft.com/office/powerpoint/2010/main" val="1892319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24</a:t>
            </a:fld>
            <a:endParaRPr lang="en-CA"/>
          </a:p>
        </p:txBody>
      </p:sp>
    </p:spTree>
    <p:extLst>
      <p:ext uri="{BB962C8B-B14F-4D97-AF65-F5344CB8AC3E}">
        <p14:creationId xmlns:p14="http://schemas.microsoft.com/office/powerpoint/2010/main" val="2629943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25</a:t>
            </a:fld>
            <a:endParaRPr lang="en-CA"/>
          </a:p>
        </p:txBody>
      </p:sp>
    </p:spTree>
    <p:extLst>
      <p:ext uri="{BB962C8B-B14F-4D97-AF65-F5344CB8AC3E}">
        <p14:creationId xmlns:p14="http://schemas.microsoft.com/office/powerpoint/2010/main" val="2764607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26</a:t>
            </a:fld>
            <a:endParaRPr lang="en-CA"/>
          </a:p>
        </p:txBody>
      </p:sp>
    </p:spTree>
    <p:extLst>
      <p:ext uri="{BB962C8B-B14F-4D97-AF65-F5344CB8AC3E}">
        <p14:creationId xmlns:p14="http://schemas.microsoft.com/office/powerpoint/2010/main" val="2519945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CA"/>
          </a:p>
        </p:txBody>
      </p:sp>
      <p:sp>
        <p:nvSpPr>
          <p:cNvPr id="3" name="Espace réservé des notes 2"/>
          <p:cNvSpPr>
            <a:spLocks noGrp="1"/>
          </p:cNvSpPr>
          <p:nvPr>
            <p:ph type="body" idx="1"/>
          </p:nvPr>
        </p:nvSpPr>
        <p:spPr/>
        <p:txBody>
          <a:bodyPr/>
          <a:lstStyle/>
          <a:p>
            <a:endParaRPr lang="fr-CA" i="1" dirty="0"/>
          </a:p>
        </p:txBody>
      </p:sp>
      <p:sp>
        <p:nvSpPr>
          <p:cNvPr id="4" name="Espace réservé du numéro de diapositive 3"/>
          <p:cNvSpPr>
            <a:spLocks noGrp="1"/>
          </p:cNvSpPr>
          <p:nvPr>
            <p:ph type="sldNum" sz="quarter" idx="5"/>
          </p:nvPr>
        </p:nvSpPr>
        <p:spPr/>
        <p:txBody>
          <a:bodyPr/>
          <a:lstStyle/>
          <a:p>
            <a:fld id="{CB7EED69-FB9B-4921-BFD0-A23A9BD6AF34}" type="slidenum">
              <a:rPr lang="en-CA" smtClean="0"/>
              <a:t>27</a:t>
            </a:fld>
            <a:endParaRPr lang="en-CA"/>
          </a:p>
        </p:txBody>
      </p:sp>
    </p:spTree>
    <p:extLst>
      <p:ext uri="{BB962C8B-B14F-4D97-AF65-F5344CB8AC3E}">
        <p14:creationId xmlns:p14="http://schemas.microsoft.com/office/powerpoint/2010/main" val="3941507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9005D-064B-427F-A2AC-1C1EEC92370D}" type="slidenum">
              <a:rPr lang="en-US" smtClean="0"/>
              <a:t>28</a:t>
            </a:fld>
            <a:endParaRPr lang="en-US"/>
          </a:p>
        </p:txBody>
      </p:sp>
    </p:spTree>
    <p:extLst>
      <p:ext uri="{BB962C8B-B14F-4D97-AF65-F5344CB8AC3E}">
        <p14:creationId xmlns:p14="http://schemas.microsoft.com/office/powerpoint/2010/main" val="54583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fr-CA" noProof="1"/>
          </a:p>
        </p:txBody>
      </p:sp>
      <p:sp>
        <p:nvSpPr>
          <p:cNvPr id="4" name="Slide Number Placeholder 3"/>
          <p:cNvSpPr>
            <a:spLocks noGrp="1"/>
          </p:cNvSpPr>
          <p:nvPr>
            <p:ph type="sldNum" sz="quarter" idx="5"/>
          </p:nvPr>
        </p:nvSpPr>
        <p:spPr/>
        <p:txBody>
          <a:bodyPr/>
          <a:lstStyle/>
          <a:p>
            <a:fld id="{37CD79CE-713A-4569-A52C-CA3FEA2234B8}" type="slidenum">
              <a:rPr lang="en-CA" smtClean="0"/>
              <a:t>3</a:t>
            </a:fld>
            <a:endParaRPr lang="en-CA"/>
          </a:p>
        </p:txBody>
      </p:sp>
    </p:spTree>
    <p:extLst>
      <p:ext uri="{BB962C8B-B14F-4D97-AF65-F5344CB8AC3E}">
        <p14:creationId xmlns:p14="http://schemas.microsoft.com/office/powerpoint/2010/main" val="360447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CA" noProof="1"/>
              <a:t>Avant de commencer, j’aimerais partager un bref témoignage d’un parent d’un usager de la bibliothèque publique de la région de Cambridge en Ontario en matière de sa participation au club de lecture accessible.</a:t>
            </a:r>
          </a:p>
          <a:p>
            <a:endParaRPr lang="fr-CA" noProof="1"/>
          </a:p>
          <a:p>
            <a:r>
              <a:rPr lang="fr-CA" noProof="1"/>
              <a:t>(lire la diapo)</a:t>
            </a:r>
          </a:p>
          <a:p>
            <a:endParaRPr lang="fr-CA" noProof="1"/>
          </a:p>
          <a:p>
            <a:r>
              <a:rPr lang="fr-CA" noProof="1"/>
              <a:t>Cette histoire montre pourquoi il est important de rendre vos clubs de lecture d’été accessibles et la différence que ceci peut faire pour le public.</a:t>
            </a:r>
          </a:p>
        </p:txBody>
      </p:sp>
      <p:sp>
        <p:nvSpPr>
          <p:cNvPr id="4" name="Slide Number Placeholder 3"/>
          <p:cNvSpPr>
            <a:spLocks noGrp="1"/>
          </p:cNvSpPr>
          <p:nvPr>
            <p:ph type="sldNum" sz="quarter" idx="5"/>
          </p:nvPr>
        </p:nvSpPr>
        <p:spPr/>
        <p:txBody>
          <a:bodyPr/>
          <a:lstStyle/>
          <a:p>
            <a:fld id="{37CD79CE-713A-4569-A52C-CA3FEA2234B8}" type="slidenum">
              <a:rPr lang="en-CA" smtClean="0"/>
              <a:t>4</a:t>
            </a:fld>
            <a:endParaRPr lang="en-CA"/>
          </a:p>
        </p:txBody>
      </p:sp>
    </p:spTree>
    <p:extLst>
      <p:ext uri="{BB962C8B-B14F-4D97-AF65-F5344CB8AC3E}">
        <p14:creationId xmlns:p14="http://schemas.microsoft.com/office/powerpoint/2010/main" val="376518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fr-CA" noProof="1"/>
          </a:p>
        </p:txBody>
      </p:sp>
      <p:sp>
        <p:nvSpPr>
          <p:cNvPr id="4" name="Slide Number Placeholder 3"/>
          <p:cNvSpPr>
            <a:spLocks noGrp="1"/>
          </p:cNvSpPr>
          <p:nvPr>
            <p:ph type="sldNum" sz="quarter" idx="5"/>
          </p:nvPr>
        </p:nvSpPr>
        <p:spPr/>
        <p:txBody>
          <a:bodyPr/>
          <a:lstStyle/>
          <a:p>
            <a:fld id="{9FD2F16B-AECB-46D9-8AE3-EA89E21702C4}" type="slidenum">
              <a:rPr lang="en-CA" smtClean="0"/>
              <a:t>5</a:t>
            </a:fld>
            <a:endParaRPr lang="en-CA"/>
          </a:p>
        </p:txBody>
      </p:sp>
    </p:spTree>
    <p:extLst>
      <p:ext uri="{BB962C8B-B14F-4D97-AF65-F5344CB8AC3E}">
        <p14:creationId xmlns:p14="http://schemas.microsoft.com/office/powerpoint/2010/main" val="765058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CB7EED69-FB9B-4921-BFD0-A23A9BD6AF34}" type="slidenum">
              <a:rPr lang="en-CA" smtClean="0"/>
              <a:t>6</a:t>
            </a:fld>
            <a:endParaRPr lang="en-CA"/>
          </a:p>
        </p:txBody>
      </p:sp>
    </p:spTree>
    <p:extLst>
      <p:ext uri="{BB962C8B-B14F-4D97-AF65-F5344CB8AC3E}">
        <p14:creationId xmlns:p14="http://schemas.microsoft.com/office/powerpoint/2010/main" val="16825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pPr lvl="0" fontAlgn="base"/>
            <a:r>
              <a:rPr lang="fr-CA" sz="1200" kern="1200" dirty="0">
                <a:solidFill>
                  <a:schemeClr val="tx1"/>
                </a:solidFill>
                <a:effectLst/>
                <a:latin typeface="+mn-lt"/>
                <a:ea typeface="+mn-ea"/>
                <a:cs typeface="+mn-cs"/>
              </a:rPr>
              <a:t>Bien sûr, quand on parle des personnes en situation de handicap, on ne parle pas seulement des personnes incapables de lire les imprimés. Certains handicaps sont physiques ou touchent la mobilité. D’autres ne sont pas visibles à l’œil nu; pensons aux problèmes de santé mentale et aux maladies chroniques. ​</a:t>
            </a:r>
            <a:endParaRPr lang="en-CA" sz="1200" kern="1200" dirty="0">
              <a:solidFill>
                <a:schemeClr val="tx1"/>
              </a:solidFill>
              <a:effectLst/>
              <a:latin typeface="+mn-lt"/>
              <a:ea typeface="+mn-ea"/>
              <a:cs typeface="+mn-cs"/>
            </a:endParaRPr>
          </a:p>
          <a:p>
            <a:pPr lvl="0" fontAlgn="base"/>
            <a:r>
              <a:rPr lang="fr-CA" sz="1200" kern="1200" dirty="0">
                <a:solidFill>
                  <a:schemeClr val="tx1"/>
                </a:solidFill>
                <a:effectLst/>
                <a:latin typeface="+mn-lt"/>
                <a:ea typeface="+mn-ea"/>
                <a:cs typeface="+mn-cs"/>
              </a:rPr>
              <a:t>Il y a aussi les incapacités auditives. Et ici, attention : plusieurs personnes sourdes ne se considèrent pas comme des personnes en situation de handicap. Certaines, oui, mais pas toutes. Les deux se valent; l’important, c’est de tenir compte des distinctions que font les personnes elles-mêmes. C’est pour ça que vous verrez parfois des phrases comme : « les personnes sourdes ou en situation de handicap » (au lieu de seulement : « les personnes en situation de handicap »). ​</a:t>
            </a:r>
            <a:endParaRPr lang="en-CA" sz="1200"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6E19B431-6283-4EE1-B066-544DFC7DB6C5}" type="slidenum">
              <a:t>7</a:t>
            </a:fld>
            <a:endParaRPr lang="en-US"/>
          </a:p>
        </p:txBody>
      </p:sp>
    </p:spTree>
    <p:extLst>
      <p:ext uri="{BB962C8B-B14F-4D97-AF65-F5344CB8AC3E}">
        <p14:creationId xmlns:p14="http://schemas.microsoft.com/office/powerpoint/2010/main" val="1127889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fr-CA" noProof="0" dirty="0"/>
          </a:p>
        </p:txBody>
      </p:sp>
      <p:sp>
        <p:nvSpPr>
          <p:cNvPr id="4" name="Slide Number Placeholder 3"/>
          <p:cNvSpPr>
            <a:spLocks noGrp="1"/>
          </p:cNvSpPr>
          <p:nvPr>
            <p:ph type="sldNum" sz="quarter" idx="5"/>
          </p:nvPr>
        </p:nvSpPr>
        <p:spPr/>
        <p:txBody>
          <a:bodyPr/>
          <a:lstStyle/>
          <a:p>
            <a:fld id="{37CD79CE-713A-4569-A52C-CA3FEA2234B8}" type="slidenum">
              <a:rPr lang="en-CA" smtClean="0"/>
              <a:t>8</a:t>
            </a:fld>
            <a:endParaRPr lang="en-CA"/>
          </a:p>
        </p:txBody>
      </p:sp>
    </p:spTree>
    <p:extLst>
      <p:ext uri="{BB962C8B-B14F-4D97-AF65-F5344CB8AC3E}">
        <p14:creationId xmlns:p14="http://schemas.microsoft.com/office/powerpoint/2010/main" val="400059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CB7EED69-FB9B-4921-BFD0-A23A9BD6AF34}" type="slidenum">
              <a:rPr lang="en-CA" smtClean="0"/>
              <a:t>9</a:t>
            </a:fld>
            <a:endParaRPr lang="en-CA"/>
          </a:p>
        </p:txBody>
      </p:sp>
    </p:spTree>
    <p:extLst>
      <p:ext uri="{BB962C8B-B14F-4D97-AF65-F5344CB8AC3E}">
        <p14:creationId xmlns:p14="http://schemas.microsoft.com/office/powerpoint/2010/main" val="150314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ln w="19050">
            <a:solidFill>
              <a:schemeClr val="accent2">
                <a:lumMod val="75000"/>
              </a:schemeClr>
            </a:solidFill>
          </a:ln>
        </p:spPr>
        <p:txBody>
          <a:bodyPr/>
          <a:lstStyle>
            <a:lvl1pPr>
              <a:defRPr>
                <a:solidFill>
                  <a:schemeClr val="tx2">
                    <a:lumMod val="50000"/>
                  </a:schemeClr>
                </a:solidFill>
              </a:defRPr>
            </a:lvl1p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a:ln w="19050">
            <a:solidFill>
              <a:schemeClr val="accent2">
                <a:lumMod val="75000"/>
              </a:schemeClr>
            </a:solidFill>
          </a:ln>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extLst>
      <p:ext uri="{BB962C8B-B14F-4D97-AF65-F5344CB8AC3E}">
        <p14:creationId xmlns:p14="http://schemas.microsoft.com/office/powerpoint/2010/main" val="2805870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CA"/>
          </a:p>
        </p:txBody>
      </p:sp>
    </p:spTree>
    <p:extLst>
      <p:ext uri="{BB962C8B-B14F-4D97-AF65-F5344CB8AC3E}">
        <p14:creationId xmlns:p14="http://schemas.microsoft.com/office/powerpoint/2010/main" val="6023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123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800" b="1">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32177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698100"/>
            <a:ext cx="7315200" cy="566738"/>
          </a:xfrm>
          <a:ln w="19050">
            <a:solidFill>
              <a:schemeClr val="accent2">
                <a:lumMod val="75000"/>
              </a:schemeClr>
            </a:solidFill>
          </a:ln>
        </p:spPr>
        <p:txBody>
          <a:bodyPr anchor="b">
            <a:normAutofit/>
          </a:bodyPr>
          <a:lstStyle>
            <a:lvl1pPr algn="l">
              <a:defRPr sz="2800" b="1">
                <a:solidFill>
                  <a:schemeClr val="tx2">
                    <a:lumMod val="75000"/>
                  </a:schemeClr>
                </a:solidFill>
              </a:defRPr>
            </a:lvl1pPr>
          </a:lstStyle>
          <a:p>
            <a:r>
              <a:rPr lang="en-US"/>
              <a:t>Click to edit Master title style</a:t>
            </a:r>
            <a:endParaRPr lang="en-CA"/>
          </a:p>
        </p:txBody>
      </p:sp>
      <p:sp>
        <p:nvSpPr>
          <p:cNvPr id="3" name="Picture Placeholder 2"/>
          <p:cNvSpPr>
            <a:spLocks noGrp="1"/>
          </p:cNvSpPr>
          <p:nvPr>
            <p:ph type="pic" idx="1"/>
          </p:nvPr>
        </p:nvSpPr>
        <p:spPr>
          <a:xfrm>
            <a:off x="2389717" y="480800"/>
            <a:ext cx="7315200" cy="4114800"/>
          </a:xfrm>
        </p:spPr>
        <p:txBody>
          <a:bodyPr>
            <a:normAutofit/>
          </a:bodyPr>
          <a:lstStyle>
            <a:lvl1pPr marL="0" indent="0">
              <a:buNone/>
              <a:defRPr sz="3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a:ln w="19050">
            <a:solidFill>
              <a:schemeClr val="accent2">
                <a:lumMod val="75000"/>
              </a:schemeClr>
            </a:solidFill>
          </a:ln>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151930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9412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tx2">
                    <a:lumMod val="75000"/>
                  </a:schemeClr>
                </a:solidFill>
              </a:defRPr>
            </a:lvl1pPr>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2930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CA"/>
          </a:p>
        </p:txBody>
      </p:sp>
    </p:spTree>
    <p:extLst>
      <p:ext uri="{BB962C8B-B14F-4D97-AF65-F5344CB8AC3E}">
        <p14:creationId xmlns:p14="http://schemas.microsoft.com/office/powerpoint/2010/main" val="144197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7210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1632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1695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ln w="19050">
            <a:solidFill>
              <a:schemeClr val="accent2">
                <a:lumMod val="75000"/>
              </a:schemeClr>
            </a:solidFill>
          </a:ln>
        </p:spPr>
        <p:txBody>
          <a:bodyPr/>
          <a:lstStyle>
            <a:lvl1pPr>
              <a:defRPr>
                <a:solidFill>
                  <a:schemeClr val="tx2">
                    <a:lumMod val="50000"/>
                  </a:schemeClr>
                </a:solidFill>
              </a:defRPr>
            </a:lvl1p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a:ln w="19050">
            <a:solidFill>
              <a:schemeClr val="accent2">
                <a:lumMod val="75000"/>
              </a:schemeClr>
            </a:solidFill>
          </a:ln>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extLst>
      <p:ext uri="{BB962C8B-B14F-4D97-AF65-F5344CB8AC3E}">
        <p14:creationId xmlns:p14="http://schemas.microsoft.com/office/powerpoint/2010/main" val="144279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ln w="19050">
            <a:solidFill>
              <a:schemeClr val="accent2">
                <a:lumMod val="75000"/>
              </a:schemeClr>
            </a:solidFill>
          </a:ln>
        </p:spPr>
        <p:txBody>
          <a:bodyPr anchor="t"/>
          <a:lstStyle>
            <a:lvl1pPr algn="l">
              <a:defRPr sz="4000" b="1" cap="all">
                <a:solidFill>
                  <a:schemeClr val="tx2">
                    <a:lumMod val="75000"/>
                  </a:schemeClr>
                </a:solidFill>
              </a:defRPr>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a:ln w="19050">
            <a:solidFill>
              <a:schemeClr val="accent2">
                <a:lumMod val="75000"/>
              </a:schemeClr>
            </a:solidFill>
          </a:ln>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1332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2185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00"/>
            </a:lvl1pPr>
            <a:lvl2pPr>
              <a:defRPr sz="2400"/>
            </a:lvl2pPr>
            <a:lvl3pPr>
              <a:defRPr sz="2200"/>
            </a:lvl3pPr>
            <a:lvl4pPr>
              <a:defRPr sz="2000"/>
            </a:lvl4pPr>
            <a:lvl5pPr>
              <a:defRPr sz="2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600"/>
            </a:lvl1pPr>
            <a:lvl2pPr>
              <a:defRPr sz="2400"/>
            </a:lvl2pPr>
            <a:lvl3pPr>
              <a:defRPr sz="2200"/>
            </a:lvl3pPr>
            <a:lvl4pPr>
              <a:defRPr sz="2000"/>
            </a:lvl4pPr>
            <a:lvl5pPr>
              <a:defRPr sz="2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36383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BD33DAC2-63B0-4F7D-B884-8A188CAA93D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9453" y="5595624"/>
            <a:ext cx="5040130" cy="1061080"/>
          </a:xfrm>
          <a:prstGeom prst="rect">
            <a:avLst/>
          </a:prstGeom>
        </p:spPr>
      </p:pic>
    </p:spTree>
    <p:extLst>
      <p:ext uri="{BB962C8B-B14F-4D97-AF65-F5344CB8AC3E}">
        <p14:creationId xmlns:p14="http://schemas.microsoft.com/office/powerpoint/2010/main" val="3797193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spcBef>
          <a:spcPct val="0"/>
        </a:spcBef>
        <a:buNone/>
        <a:defRPr sz="48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TextBox 10"/>
          <p:cNvSpPr txBox="1"/>
          <p:nvPr/>
        </p:nvSpPr>
        <p:spPr>
          <a:xfrm>
            <a:off x="609600" y="6126164"/>
            <a:ext cx="3454400" cy="430887"/>
          </a:xfrm>
          <a:prstGeom prst="rect">
            <a:avLst/>
          </a:prstGeom>
          <a:noFill/>
        </p:spPr>
        <p:txBody>
          <a:bodyPr wrap="square" rtlCol="0">
            <a:spAutoFit/>
          </a:bodyPr>
          <a:lstStyle/>
          <a:p>
            <a:r>
              <a:rPr lang="en-CA" sz="2200" b="1">
                <a:solidFill>
                  <a:schemeClr val="accent2">
                    <a:lumMod val="75000"/>
                  </a:schemeClr>
                </a:solidFill>
                <a:latin typeface="Century Gothic" panose="020B0502020202020204" pitchFamily="34" charset="0"/>
              </a:rPr>
              <a:t>bibliocaeb.ca</a:t>
            </a:r>
          </a:p>
        </p:txBody>
      </p:sp>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30836" y="5769204"/>
            <a:ext cx="4397766" cy="925845"/>
          </a:xfrm>
          <a:prstGeom prst="rect">
            <a:avLst/>
          </a:prstGeom>
        </p:spPr>
      </p:pic>
    </p:spTree>
    <p:extLst>
      <p:ext uri="{BB962C8B-B14F-4D97-AF65-F5344CB8AC3E}">
        <p14:creationId xmlns:p14="http://schemas.microsoft.com/office/powerpoint/2010/main" val="323111849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spcBef>
          <a:spcPct val="0"/>
        </a:spcBef>
        <a:buNone/>
        <a:defRPr sz="48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jpe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8.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https://www.youtube.com/embed/mnJJXxBBams?start=10&amp;feature=oembed" TargetMode="External"/><Relationship Id="rId1" Type="http://schemas.openxmlformats.org/officeDocument/2006/relationships/tags" Target="../tags/tag25.xml"/><Relationship Id="rId5" Type="http://schemas.openxmlformats.org/officeDocument/2006/relationships/image" Target="../media/image9.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8.xml"/><Relationship Id="rId7" Type="http://schemas.openxmlformats.org/officeDocument/2006/relationships/image" Target="../media/image10.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29.xml"/></Relationships>
</file>

<file path=ppt/slides/_rels/slide14.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2.jpeg"/><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42.xml"/><Relationship Id="rId7" Type="http://schemas.openxmlformats.org/officeDocument/2006/relationships/image" Target="../media/image14.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8.xml"/><Relationship Id="rId5" Type="http://schemas.openxmlformats.org/officeDocument/2006/relationships/slideLayout" Target="../slideLayouts/slideLayout3.xml"/><Relationship Id="rId4" Type="http://schemas.openxmlformats.org/officeDocument/2006/relationships/tags" Target="../tags/tag4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image" Target="../media/image18.jpe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image" Target="../media/image17.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16.jpeg"/><Relationship Id="rId5" Type="http://schemas.openxmlformats.org/officeDocument/2006/relationships/tags" Target="../tags/tag50.xml"/><Relationship Id="rId15" Type="http://schemas.openxmlformats.org/officeDocument/2006/relationships/image" Target="../media/image20.jpeg"/><Relationship Id="rId10" Type="http://schemas.openxmlformats.org/officeDocument/2006/relationships/notesSlide" Target="../notesSlides/notesSlide20.xml"/><Relationship Id="rId4" Type="http://schemas.openxmlformats.org/officeDocument/2006/relationships/tags" Target="../tags/tag49.xml"/><Relationship Id="rId9" Type="http://schemas.openxmlformats.org/officeDocument/2006/relationships/slideLayout" Target="../slideLayouts/slideLayout3.xml"/><Relationship Id="rId1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21.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60.xml"/><Relationship Id="rId7" Type="http://schemas.openxmlformats.org/officeDocument/2006/relationships/notesSlide" Target="../notesSlides/notesSlide2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3.xml"/><Relationship Id="rId5" Type="http://schemas.openxmlformats.org/officeDocument/2006/relationships/tags" Target="../tags/tag62.xml"/><Relationship Id="rId10" Type="http://schemas.openxmlformats.org/officeDocument/2006/relationships/image" Target="../media/image24.jpeg"/><Relationship Id="rId4" Type="http://schemas.openxmlformats.org/officeDocument/2006/relationships/tags" Target="../tags/tag61.xml"/><Relationship Id="rId9"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25.jpeg"/><Relationship Id="rId5" Type="http://schemas.openxmlformats.org/officeDocument/2006/relationships/notesSlide" Target="../notesSlides/notesSlide24.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26.png"/><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celalibrary.ca/" TargetMode="External"/><Relationship Id="rId3" Type="http://schemas.openxmlformats.org/officeDocument/2006/relationships/slideLayout" Target="../slideLayouts/slideLayout3.xml"/><Relationship Id="rId7" Type="http://schemas.openxmlformats.org/officeDocument/2006/relationships/hyperlink" Target="https://celalibrary.ca/sites/default/files/2025-07/Accessible%20storytime%20guide-%20French%20FINAL%20FINAL-s.pdf" TargetMode="Externa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hyperlink" Target="https://celalibrary.ca/sites/default/files/2024-12/Bricolage%20et%20autres%20activit%C3%A9s%20accessibles_FINAL-s.pdf" TargetMode="External"/><Relationship Id="rId5" Type="http://schemas.openxmlformats.org/officeDocument/2006/relationships/hyperlink" Target="https://celalibrary.ca/sites/default/files/2024-06/FRE-%20Talking%20about%20accessible%20literacy%20FINAL.pdf" TargetMode="External"/><Relationship Id="rId10" Type="http://schemas.openxmlformats.org/officeDocument/2006/relationships/image" Target="../media/image27.png"/><Relationship Id="rId4" Type="http://schemas.openxmlformats.org/officeDocument/2006/relationships/notesSlide" Target="../notesSlides/notesSlide26.xml"/><Relationship Id="rId9" Type="http://schemas.openxmlformats.org/officeDocument/2006/relationships/hyperlink" Target="https://celalibrary.ca/sites/default/files/2024-05/11x17%20FRE%20CELA%20Child%20services%20poster%20FINAL.pdf"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bibliosaccessibles.ca/" TargetMode="External"/><Relationship Id="rId3" Type="http://schemas.openxmlformats.org/officeDocument/2006/relationships/slideLayout" Target="../slideLayouts/slideLayout3.xml"/><Relationship Id="rId7" Type="http://schemas.openxmlformats.org/officeDocument/2006/relationships/hyperlink" Target="https://bibliocaeb.ca/resourceskidsandteens" TargetMode="Externa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hyperlink" Target="https://www.surveymonkey.com/r/CELAeducatorgroup" TargetMode="External"/><Relationship Id="rId5" Type="http://schemas.openxmlformats.org/officeDocument/2006/relationships/hyperlink" Target="https://bibliocaeb.ca/childteengroup" TargetMode="External"/><Relationship Id="rId10" Type="http://schemas.openxmlformats.org/officeDocument/2006/relationships/hyperlink" Target="https://www.clubdelecturetd.ca/personnel/pensez-accessibilite?_gl=1*7ia5j4*_ga*MTU4Nzc3NDc2OC4xNzQ0NzkzNjMx*_ga_G312KVGPC2*MTc0NDgwODEzNi4yLjEuMTc0NDgwOTcyMS4wLjAuMA" TargetMode="External"/><Relationship Id="rId4" Type="http://schemas.openxmlformats.org/officeDocument/2006/relationships/notesSlide" Target="../notesSlides/notesSlide27.xml"/><Relationship Id="rId9" Type="http://schemas.openxmlformats.org/officeDocument/2006/relationships/hyperlink" Target="https://bcsrc.ca/about-bcsrc/inclusion-and-accessibility/"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bibliocaeb.ca/"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hyperlink" Target="mailto:membres@bibliocaeb.ca" TargetMode="External"/><Relationship Id="rId5" Type="http://schemas.openxmlformats.org/officeDocument/2006/relationships/hyperlink" Target="mailto:andrea.blake@bibliocaeb.ca" TargetMode="Externa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4.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6.jpe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E74E-01E3-1838-F56E-DD7009FF11EB}"/>
              </a:ext>
            </a:extLst>
          </p:cNvPr>
          <p:cNvSpPr>
            <a:spLocks noGrp="1"/>
          </p:cNvSpPr>
          <p:nvPr>
            <p:ph type="ctrTitle"/>
            <p:custDataLst>
              <p:tags r:id="rId1"/>
            </p:custDataLst>
          </p:nvPr>
        </p:nvSpPr>
        <p:spPr>
          <a:xfrm>
            <a:off x="914400" y="1304516"/>
            <a:ext cx="10363200" cy="1470025"/>
          </a:xfrm>
        </p:spPr>
        <p:txBody>
          <a:bodyPr>
            <a:noAutofit/>
          </a:bodyPr>
          <a:lstStyle/>
          <a:p>
            <a:pPr algn="l"/>
            <a:r>
              <a:rPr lang="fr-CA" b="1" i="0" noProof="0" dirty="0">
                <a:solidFill>
                  <a:schemeClr val="tx1"/>
                </a:solidFill>
                <a:effectLst/>
              </a:rPr>
              <a:t>Des lectures estivales pour toutes et tous!</a:t>
            </a:r>
          </a:p>
        </p:txBody>
      </p:sp>
      <p:sp>
        <p:nvSpPr>
          <p:cNvPr id="3" name="Subtitle 2">
            <a:extLst>
              <a:ext uri="{FF2B5EF4-FFF2-40B4-BE49-F238E27FC236}">
                <a16:creationId xmlns:a16="http://schemas.microsoft.com/office/drawing/2014/main" id="{0AD30FC8-A3F9-B62D-54D2-FF847D70900E}"/>
              </a:ext>
            </a:extLst>
          </p:cNvPr>
          <p:cNvSpPr>
            <a:spLocks noGrp="1"/>
          </p:cNvSpPr>
          <p:nvPr>
            <p:ph type="subTitle" idx="1"/>
            <p:custDataLst>
              <p:tags r:id="rId2"/>
            </p:custDataLst>
          </p:nvPr>
        </p:nvSpPr>
        <p:spPr>
          <a:xfrm>
            <a:off x="1889311" y="3201485"/>
            <a:ext cx="8534400" cy="1856898"/>
          </a:xfrm>
        </p:spPr>
        <p:txBody>
          <a:bodyPr>
            <a:normAutofit/>
          </a:bodyPr>
          <a:lstStyle/>
          <a:p>
            <a:r>
              <a:rPr lang="fr-CA" sz="3600" b="1" i="0" noProof="0" dirty="0">
                <a:solidFill>
                  <a:schemeClr val="tx1"/>
                </a:solidFill>
                <a:effectLst/>
                <a:latin typeface="+mj-lt"/>
              </a:rPr>
              <a:t>Rendez le club de lecture de votre bibliothèque accessible aux enfants handicapés</a:t>
            </a:r>
            <a:endParaRPr lang="fr-CA" noProof="0" dirty="0">
              <a:latin typeface="+mj-lt"/>
            </a:endParaRPr>
          </a:p>
        </p:txBody>
      </p:sp>
    </p:spTree>
    <p:extLst>
      <p:ext uri="{BB962C8B-B14F-4D97-AF65-F5344CB8AC3E}">
        <p14:creationId xmlns:p14="http://schemas.microsoft.com/office/powerpoint/2010/main" val="356026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F9477-0055-37B0-F338-6E35EC412B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7387D3-9594-2126-1C61-572AE1924221}"/>
              </a:ext>
            </a:extLst>
          </p:cNvPr>
          <p:cNvSpPr>
            <a:spLocks noGrp="1"/>
          </p:cNvSpPr>
          <p:nvPr>
            <p:ph type="title"/>
            <p:custDataLst>
              <p:tags r:id="rId1"/>
            </p:custDataLst>
          </p:nvPr>
        </p:nvSpPr>
        <p:spPr/>
        <p:txBody>
          <a:bodyPr/>
          <a:lstStyle/>
          <a:p>
            <a:r>
              <a:rPr lang="fr-CA" noProof="0" dirty="0"/>
              <a:t>Rien sur nous, sans nous!</a:t>
            </a:r>
          </a:p>
        </p:txBody>
      </p:sp>
      <p:sp>
        <p:nvSpPr>
          <p:cNvPr id="3" name="Content Placeholder 2">
            <a:extLst>
              <a:ext uri="{FF2B5EF4-FFF2-40B4-BE49-F238E27FC236}">
                <a16:creationId xmlns:a16="http://schemas.microsoft.com/office/drawing/2014/main" id="{7374DCBE-CD63-EC0D-4C9E-FCAB47D78D4E}"/>
              </a:ext>
            </a:extLst>
          </p:cNvPr>
          <p:cNvSpPr>
            <a:spLocks noGrp="1"/>
          </p:cNvSpPr>
          <p:nvPr>
            <p:ph idx="1"/>
            <p:custDataLst>
              <p:tags r:id="rId2"/>
            </p:custDataLst>
          </p:nvPr>
        </p:nvSpPr>
        <p:spPr/>
        <p:txBody>
          <a:bodyPr>
            <a:normAutofit/>
          </a:bodyPr>
          <a:lstStyle/>
          <a:p>
            <a:r>
              <a:rPr lang="fr-CA" sz="2800" noProof="0" dirty="0"/>
              <a:t>Prenez contact avec les groupes de personnes handicapées de votre région</a:t>
            </a:r>
          </a:p>
          <a:p>
            <a:r>
              <a:rPr lang="fr-CA" sz="2800" noProof="0" dirty="0"/>
              <a:t>Invitez-les à vos programmes et événements</a:t>
            </a:r>
          </a:p>
          <a:p>
            <a:r>
              <a:rPr lang="fr-CA" sz="2800" noProof="0" dirty="0"/>
              <a:t>Consultez-les au sujet de l’accessibilité</a:t>
            </a:r>
          </a:p>
        </p:txBody>
      </p:sp>
      <p:pic>
        <p:nvPicPr>
          <p:cNvPr id="5" name="Picture 4">
            <a:extLst>
              <a:ext uri="{FF2B5EF4-FFF2-40B4-BE49-F238E27FC236}">
                <a16:creationId xmlns:a16="http://schemas.microsoft.com/office/drawing/2014/main" id="{E8D29027-1772-AB4B-C7B6-59CC2A5FC4F2}"/>
              </a:ext>
              <a:ext uri="{C183D7F6-B498-43B3-948B-1728B52AA6E4}">
                <adec:decorative xmlns:adec="http://schemas.microsoft.com/office/drawing/2017/decorative" val="1"/>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3291936" y="4016341"/>
            <a:ext cx="5848865" cy="1919159"/>
          </a:xfrm>
          <a:prstGeom prst="rect">
            <a:avLst/>
          </a:prstGeom>
        </p:spPr>
      </p:pic>
    </p:spTree>
    <p:extLst>
      <p:ext uri="{BB962C8B-B14F-4D97-AF65-F5344CB8AC3E}">
        <p14:creationId xmlns:p14="http://schemas.microsoft.com/office/powerpoint/2010/main" val="255180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10D5-2315-212D-5A0E-9C73423A4E0E}"/>
              </a:ext>
            </a:extLst>
          </p:cNvPr>
          <p:cNvSpPr>
            <a:spLocks noGrp="1"/>
          </p:cNvSpPr>
          <p:nvPr>
            <p:ph type="title"/>
            <p:custDataLst>
              <p:tags r:id="rId1"/>
            </p:custDataLst>
          </p:nvPr>
        </p:nvSpPr>
        <p:spPr/>
        <p:txBody>
          <a:bodyPr>
            <a:noAutofit/>
          </a:bodyPr>
          <a:lstStyle/>
          <a:p>
            <a:r>
              <a:rPr lang="fr-CA" sz="4400" noProof="0" dirty="0"/>
              <a:t>Exemples de clubs de lecture d’été : Colombie-Britannique</a:t>
            </a:r>
          </a:p>
        </p:txBody>
      </p:sp>
      <p:sp>
        <p:nvSpPr>
          <p:cNvPr id="3" name="Content Placeholder 2">
            <a:extLst>
              <a:ext uri="{FF2B5EF4-FFF2-40B4-BE49-F238E27FC236}">
                <a16:creationId xmlns:a16="http://schemas.microsoft.com/office/drawing/2014/main" id="{8E093E2A-3ACB-C3A9-52E3-22D0C8480AF3}"/>
              </a:ext>
            </a:extLst>
          </p:cNvPr>
          <p:cNvSpPr>
            <a:spLocks noGrp="1"/>
          </p:cNvSpPr>
          <p:nvPr>
            <p:ph idx="1"/>
            <p:custDataLst>
              <p:tags r:id="rId2"/>
            </p:custDataLst>
          </p:nvPr>
        </p:nvSpPr>
        <p:spPr>
          <a:xfrm>
            <a:off x="609600" y="1697021"/>
            <a:ext cx="10972800" cy="4066240"/>
          </a:xfrm>
        </p:spPr>
        <p:txBody>
          <a:bodyPr vert="horz" lIns="91440" tIns="45720" rIns="91440" bIns="45720" rtlCol="0" anchor="t">
            <a:normAutofit/>
          </a:bodyPr>
          <a:lstStyle/>
          <a:p>
            <a:r>
              <a:rPr lang="fr-CA" sz="2800" noProof="0" dirty="0">
                <a:ea typeface="Verdana"/>
              </a:rPr>
              <a:t>Listes de lecture recommandées avec des livres de la collection du CAÉB</a:t>
            </a:r>
          </a:p>
          <a:p>
            <a:r>
              <a:rPr lang="fr-CA" sz="2800" noProof="0" dirty="0">
                <a:ea typeface="Verdana"/>
              </a:rPr>
              <a:t>Prise en compte de la dyslexie</a:t>
            </a:r>
          </a:p>
          <a:p>
            <a:r>
              <a:rPr lang="fr-CA" sz="2800" noProof="0" dirty="0">
                <a:ea typeface="Verdana"/>
              </a:rPr>
              <a:t>Suggestions d’adaptation d’activités</a:t>
            </a:r>
          </a:p>
        </p:txBody>
      </p:sp>
      <p:pic>
        <p:nvPicPr>
          <p:cNvPr id="1030" name="Picture 6" descr="BC Summer reading club Logo">
            <a:extLst>
              <a:ext uri="{FF2B5EF4-FFF2-40B4-BE49-F238E27FC236}">
                <a16:creationId xmlns:a16="http://schemas.microsoft.com/office/drawing/2014/main" id="{67AC2FC1-CB3C-1C01-9CD9-3E0483F79B70}"/>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3836893" y="3967093"/>
            <a:ext cx="4228951" cy="1796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01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0D38-99D6-38F9-631B-331A4E45E5E0}"/>
              </a:ext>
            </a:extLst>
          </p:cNvPr>
          <p:cNvSpPr>
            <a:spLocks noGrp="1"/>
          </p:cNvSpPr>
          <p:nvPr>
            <p:ph type="title"/>
            <p:custDataLst>
              <p:tags r:id="rId1"/>
            </p:custDataLst>
          </p:nvPr>
        </p:nvSpPr>
        <p:spPr/>
        <p:txBody>
          <a:bodyPr/>
          <a:lstStyle/>
          <a:p>
            <a:r>
              <a:rPr lang="fr-CA" noProof="0"/>
              <a:t>Contes en langue des signes</a:t>
            </a:r>
          </a:p>
        </p:txBody>
      </p:sp>
      <p:pic>
        <p:nvPicPr>
          <p:cNvPr id="4" name="Online Media 3" descr="Te laisser partir - contes en langue des signes québécoise (LSQ).">
            <a:hlinkClick r:id="" action="ppaction://media"/>
            <a:extLst>
              <a:ext uri="{FF2B5EF4-FFF2-40B4-BE49-F238E27FC236}">
                <a16:creationId xmlns:a16="http://schemas.microsoft.com/office/drawing/2014/main" id="{D58BCF51-09A5-8F74-EA8A-2ACE4AF96217}"/>
              </a:ext>
            </a:extLst>
          </p:cNvPr>
          <p:cNvPicPr>
            <a:picLocks noGrp="1" noRot="1" noChangeAspect="1"/>
          </p:cNvPicPr>
          <p:nvPr>
            <p:ph idx="1"/>
            <a:videoFile r:link="rId2"/>
          </p:nvPr>
        </p:nvPicPr>
        <p:blipFill>
          <a:blip r:embed="rId5"/>
          <a:stretch>
            <a:fillRect/>
          </a:stretch>
        </p:blipFill>
        <p:spPr>
          <a:xfrm>
            <a:off x="2087563" y="1600200"/>
            <a:ext cx="7924538" cy="4473834"/>
          </a:xfrm>
          <a:prstGeom prst="rect">
            <a:avLst/>
          </a:prstGeom>
        </p:spPr>
      </p:pic>
    </p:spTree>
    <p:extLst>
      <p:ext uri="{BB962C8B-B14F-4D97-AF65-F5344CB8AC3E}">
        <p14:creationId xmlns:p14="http://schemas.microsoft.com/office/powerpoint/2010/main" val="310270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92FC7-A9E9-2B7B-4774-678DF578EA73}"/>
              </a:ext>
            </a:extLst>
          </p:cNvPr>
          <p:cNvSpPr>
            <a:spLocks noGrp="1"/>
          </p:cNvSpPr>
          <p:nvPr>
            <p:ph type="title"/>
            <p:custDataLst>
              <p:tags r:id="rId1"/>
            </p:custDataLst>
          </p:nvPr>
        </p:nvSpPr>
        <p:spPr/>
        <p:txBody>
          <a:bodyPr>
            <a:normAutofit/>
          </a:bodyPr>
          <a:lstStyle/>
          <a:p>
            <a:r>
              <a:rPr lang="fr-CA" noProof="0"/>
              <a:t>Club de lecture d’été TD</a:t>
            </a:r>
          </a:p>
        </p:txBody>
      </p:sp>
      <p:sp>
        <p:nvSpPr>
          <p:cNvPr id="3" name="Content Placeholder 2">
            <a:extLst>
              <a:ext uri="{FF2B5EF4-FFF2-40B4-BE49-F238E27FC236}">
                <a16:creationId xmlns:a16="http://schemas.microsoft.com/office/drawing/2014/main" id="{0B8A7974-1156-ACBA-476B-9E60433242AC}"/>
              </a:ext>
            </a:extLst>
          </p:cNvPr>
          <p:cNvSpPr>
            <a:spLocks noGrp="1"/>
          </p:cNvSpPr>
          <p:nvPr>
            <p:ph idx="1"/>
            <p:custDataLst>
              <p:tags r:id="rId2"/>
            </p:custDataLst>
          </p:nvPr>
        </p:nvSpPr>
        <p:spPr>
          <a:xfrm>
            <a:off x="609599" y="1417638"/>
            <a:ext cx="10210801" cy="4525963"/>
          </a:xfrm>
        </p:spPr>
        <p:txBody>
          <a:bodyPr>
            <a:normAutofit/>
          </a:bodyPr>
          <a:lstStyle/>
          <a:p>
            <a:r>
              <a:rPr lang="fr-CA" sz="2800" noProof="0"/>
              <a:t>Formats des carnets de notes : gros caractères, audio, braille et police </a:t>
            </a:r>
            <a:r>
              <a:rPr lang="fr-CA" sz="2800" noProof="0" err="1"/>
              <a:t>OpenDyslexic</a:t>
            </a:r>
            <a:endParaRPr lang="fr-CA" sz="2800" noProof="0"/>
          </a:p>
          <a:p>
            <a:r>
              <a:rPr lang="fr-CA" sz="2800" noProof="0"/>
              <a:t>Pages sur l’accessibilité</a:t>
            </a:r>
          </a:p>
          <a:p>
            <a:r>
              <a:rPr lang="fr-CA" sz="2800" noProof="0"/>
              <a:t>Versions audio de bandes dessinées en ligne et du Sentier des contes</a:t>
            </a:r>
          </a:p>
          <a:p>
            <a:r>
              <a:rPr lang="fr-CA" sz="2800" noProof="0"/>
              <a:t>Représentation du handicap</a:t>
            </a:r>
          </a:p>
        </p:txBody>
      </p:sp>
      <p:pic>
        <p:nvPicPr>
          <p:cNvPr id="2050" name="Picture 2" descr="Personnages de dessins animés dans diverses poses de lecture, dont un enfant lisant sur une tablette tout en portant des écouteurs et un autre assis dans un fauteuil roulant.">
            <a:extLst>
              <a:ext uri="{FF2B5EF4-FFF2-40B4-BE49-F238E27FC236}">
                <a16:creationId xmlns:a16="http://schemas.microsoft.com/office/drawing/2014/main" id="{DF2765EF-DB3D-23ED-E04A-6FF5C6204365}"/>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004112" y="3924246"/>
            <a:ext cx="5905730" cy="26591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 du Club de lecture d'été TD.">
            <a:extLst>
              <a:ext uri="{FF2B5EF4-FFF2-40B4-BE49-F238E27FC236}">
                <a16:creationId xmlns:a16="http://schemas.microsoft.com/office/drawing/2014/main" id="{C01103B4-55C5-C842-4747-E5E4A55C2F16}"/>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p:blipFill>
        <p:spPr bwMode="auto">
          <a:xfrm>
            <a:off x="10518573" y="306389"/>
            <a:ext cx="1487471" cy="1300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36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60697-473C-7105-8295-8FC7114B3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3BA4B-81F6-F2F8-D6FC-FD5CC27A5B4F}"/>
              </a:ext>
            </a:extLst>
          </p:cNvPr>
          <p:cNvSpPr>
            <a:spLocks noGrp="1"/>
          </p:cNvSpPr>
          <p:nvPr>
            <p:ph type="title"/>
            <p:custDataLst>
              <p:tags r:id="rId1"/>
            </p:custDataLst>
          </p:nvPr>
        </p:nvSpPr>
        <p:spPr/>
        <p:txBody>
          <a:bodyPr/>
          <a:lstStyle/>
          <a:p>
            <a:r>
              <a:rPr lang="fr-CA" noProof="0" dirty="0"/>
              <a:t>Promotion et rayonnement</a:t>
            </a:r>
          </a:p>
        </p:txBody>
      </p:sp>
      <p:sp>
        <p:nvSpPr>
          <p:cNvPr id="3" name="Content Placeholder 2">
            <a:extLst>
              <a:ext uri="{FF2B5EF4-FFF2-40B4-BE49-F238E27FC236}">
                <a16:creationId xmlns:a16="http://schemas.microsoft.com/office/drawing/2014/main" id="{C7C0FED0-B5C7-B87B-B79E-664113C4BC42}"/>
              </a:ext>
            </a:extLst>
          </p:cNvPr>
          <p:cNvSpPr>
            <a:spLocks noGrp="1"/>
          </p:cNvSpPr>
          <p:nvPr>
            <p:ph sz="half" idx="1"/>
            <p:custDataLst>
              <p:tags r:id="rId2"/>
            </p:custDataLst>
          </p:nvPr>
        </p:nvSpPr>
        <p:spPr>
          <a:xfrm>
            <a:off x="609599" y="1363981"/>
            <a:ext cx="10148048" cy="2065019"/>
          </a:xfrm>
        </p:spPr>
        <p:txBody>
          <a:bodyPr>
            <a:normAutofit/>
          </a:bodyPr>
          <a:lstStyle/>
          <a:p>
            <a:r>
              <a:rPr lang="fr-CA" sz="2800" noProof="0" dirty="0"/>
              <a:t>Créez des dépliants, des articles de médias sociaux et des promotions en ligne</a:t>
            </a:r>
          </a:p>
          <a:p>
            <a:pPr lvl="1"/>
            <a:r>
              <a:rPr lang="fr-CA" sz="2800" dirty="0"/>
              <a:t>Mot-clic : #</a:t>
            </a:r>
            <a:r>
              <a:rPr lang="fr-CA" sz="2800" dirty="0" err="1"/>
              <a:t>OnAimeLaLecture</a:t>
            </a:r>
            <a:endParaRPr lang="fr-CA" sz="2800" noProof="0" dirty="0"/>
          </a:p>
          <a:p>
            <a:endParaRPr lang="fr-CA" sz="2800" noProof="0" dirty="0"/>
          </a:p>
          <a:p>
            <a:endParaRPr lang="fr-CA" sz="2800" noProof="0" dirty="0"/>
          </a:p>
        </p:txBody>
      </p:sp>
      <p:sp>
        <p:nvSpPr>
          <p:cNvPr id="4" name="Content Placeholder 3">
            <a:extLst>
              <a:ext uri="{FF2B5EF4-FFF2-40B4-BE49-F238E27FC236}">
                <a16:creationId xmlns:a16="http://schemas.microsoft.com/office/drawing/2014/main" id="{91B06A12-39B2-1AB3-AF6B-7D12AA931FCE}"/>
              </a:ext>
            </a:extLst>
          </p:cNvPr>
          <p:cNvSpPr>
            <a:spLocks noGrp="1"/>
          </p:cNvSpPr>
          <p:nvPr>
            <p:ph sz="half" idx="2"/>
            <p:custDataLst>
              <p:tags r:id="rId3"/>
            </p:custDataLst>
          </p:nvPr>
        </p:nvSpPr>
        <p:spPr>
          <a:xfrm>
            <a:off x="609599" y="3153466"/>
            <a:ext cx="10627659" cy="2729754"/>
          </a:xfrm>
        </p:spPr>
        <p:txBody>
          <a:bodyPr>
            <a:normAutofit/>
          </a:bodyPr>
          <a:lstStyle/>
          <a:p>
            <a:r>
              <a:rPr lang="fr-CA" sz="2800" dirty="0"/>
              <a:t>Rayonnement / sensibilisation</a:t>
            </a:r>
          </a:p>
          <a:p>
            <a:pPr lvl="1">
              <a:buFont typeface="Courier New" panose="02070309020205020404" pitchFamily="49" charset="0"/>
              <a:buChar char="o"/>
            </a:pPr>
            <a:r>
              <a:rPr lang="fr-CA" sz="2400" dirty="0"/>
              <a:t>Parlez des caractéristiques accessibles du club</a:t>
            </a:r>
          </a:p>
          <a:p>
            <a:pPr lvl="1">
              <a:buFont typeface="Courier New" panose="02070309020205020404" pitchFamily="49" charset="0"/>
              <a:buChar char="o"/>
            </a:pPr>
            <a:r>
              <a:rPr lang="fr-CA" sz="2400" dirty="0"/>
              <a:t>Décrivez tous les formats de lecture</a:t>
            </a:r>
          </a:p>
          <a:p>
            <a:pPr lvl="1">
              <a:buFont typeface="Courier New" panose="02070309020205020404" pitchFamily="49" charset="0"/>
              <a:buChar char="o"/>
            </a:pPr>
            <a:r>
              <a:rPr lang="fr-CA" sz="2400" dirty="0"/>
              <a:t>Parlez aux gens handicapés </a:t>
            </a:r>
          </a:p>
          <a:p>
            <a:pPr lvl="2">
              <a:buFont typeface="Courier New" panose="02070309020205020404" pitchFamily="49" charset="0"/>
              <a:buChar char="o"/>
            </a:pPr>
            <a:r>
              <a:rPr lang="fr-CA" sz="2400" dirty="0"/>
              <a:t>Promouvoir le club aux organisations locales, aux camps d’été, etc.</a:t>
            </a:r>
          </a:p>
          <a:p>
            <a:endParaRPr lang="fr-CA" sz="2800" noProof="0" dirty="0"/>
          </a:p>
        </p:txBody>
      </p:sp>
    </p:spTree>
    <p:extLst>
      <p:ext uri="{BB962C8B-B14F-4D97-AF65-F5344CB8AC3E}">
        <p14:creationId xmlns:p14="http://schemas.microsoft.com/office/powerpoint/2010/main" val="2913450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AE4AF-9F2C-5544-AB3D-D545F9994B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B3EB2-5932-AC84-E086-8FAE14C59ADD}"/>
              </a:ext>
            </a:extLst>
          </p:cNvPr>
          <p:cNvSpPr>
            <a:spLocks noGrp="1"/>
          </p:cNvSpPr>
          <p:nvPr>
            <p:ph type="title"/>
            <p:custDataLst>
              <p:tags r:id="rId1"/>
            </p:custDataLst>
          </p:nvPr>
        </p:nvSpPr>
        <p:spPr>
          <a:xfrm>
            <a:off x="509847" y="274637"/>
            <a:ext cx="11072553" cy="1149609"/>
          </a:xfrm>
        </p:spPr>
        <p:txBody>
          <a:bodyPr>
            <a:noAutofit/>
          </a:bodyPr>
          <a:lstStyle/>
          <a:p>
            <a:r>
              <a:rPr lang="fr-CA" noProof="0"/>
              <a:t>Présentoirs et décoration de vos espaces</a:t>
            </a:r>
          </a:p>
        </p:txBody>
      </p:sp>
      <p:sp>
        <p:nvSpPr>
          <p:cNvPr id="3" name="Content Placeholder 2">
            <a:extLst>
              <a:ext uri="{FF2B5EF4-FFF2-40B4-BE49-F238E27FC236}">
                <a16:creationId xmlns:a16="http://schemas.microsoft.com/office/drawing/2014/main" id="{DC2BCF6C-E708-87D7-3F24-9BB01E3A2B3F}"/>
              </a:ext>
            </a:extLst>
          </p:cNvPr>
          <p:cNvSpPr>
            <a:spLocks noGrp="1"/>
          </p:cNvSpPr>
          <p:nvPr>
            <p:ph idx="1"/>
            <p:custDataLst>
              <p:tags r:id="rId2"/>
            </p:custDataLst>
          </p:nvPr>
        </p:nvSpPr>
        <p:spPr>
          <a:xfrm>
            <a:off x="436606" y="1705230"/>
            <a:ext cx="6933995" cy="4370060"/>
          </a:xfrm>
        </p:spPr>
        <p:txBody>
          <a:bodyPr>
            <a:normAutofit/>
          </a:bodyPr>
          <a:lstStyle/>
          <a:p>
            <a:r>
              <a:rPr lang="fr-CA" sz="2800" noProof="0"/>
              <a:t>À hauteur de fauteuil roulant</a:t>
            </a:r>
          </a:p>
          <a:p>
            <a:r>
              <a:rPr lang="fr-CA" sz="2800" noProof="0"/>
              <a:t>Affiche des services pour enfants du </a:t>
            </a:r>
            <a:r>
              <a:rPr lang="fr-CA" sz="2800" noProof="0">
                <a:effectLst/>
                <a:ea typeface="Calibri" panose="020F0502020204030204" pitchFamily="34" charset="0"/>
                <a:cs typeface="Times New Roman" panose="02020603050405020304" pitchFamily="18" charset="0"/>
              </a:rPr>
              <a:t>CAÉB</a:t>
            </a:r>
            <a:endParaRPr lang="fr-CA" sz="2800" noProof="0"/>
          </a:p>
          <a:p>
            <a:r>
              <a:rPr lang="fr-CA" sz="2800" noProof="0"/>
              <a:t>Ne placez pas les livres en braille derrière une vitre</a:t>
            </a:r>
          </a:p>
          <a:p>
            <a:r>
              <a:rPr lang="fr-CA" sz="2800" noProof="0"/>
              <a:t>Présentez des formats multiples</a:t>
            </a:r>
          </a:p>
          <a:p>
            <a:r>
              <a:rPr lang="fr-CA" sz="2800" noProof="0"/>
              <a:t>Restez simple et ne décorez pas trop</a:t>
            </a:r>
          </a:p>
        </p:txBody>
      </p:sp>
      <p:pic>
        <p:nvPicPr>
          <p:cNvPr id="5" name="Picture 4" descr="Exposition de livres pour enfants comprenant des albums, des livres audio sur CD et des appareils Play Away. L'exposition comprend également l'affiche sur les livres accessibles pour les enfants du CAÉB.">
            <a:extLst>
              <a:ext uri="{FF2B5EF4-FFF2-40B4-BE49-F238E27FC236}">
                <a16:creationId xmlns:a16="http://schemas.microsoft.com/office/drawing/2014/main" id="{C1BB6606-9371-0898-B97C-FEF81D74480D}"/>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7151645" y="2086666"/>
            <a:ext cx="4541047" cy="3847662"/>
          </a:xfrm>
          <a:prstGeom prst="rect">
            <a:avLst/>
          </a:prstGeom>
        </p:spPr>
      </p:pic>
    </p:spTree>
    <p:extLst>
      <p:ext uri="{BB962C8B-B14F-4D97-AF65-F5344CB8AC3E}">
        <p14:creationId xmlns:p14="http://schemas.microsoft.com/office/powerpoint/2010/main" val="83809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5CC34-A5F5-E7D3-FC03-7D3B41FF8320}"/>
              </a:ext>
            </a:extLst>
          </p:cNvPr>
          <p:cNvSpPr>
            <a:spLocks noGrp="1"/>
          </p:cNvSpPr>
          <p:nvPr>
            <p:ph type="title"/>
            <p:custDataLst>
              <p:tags r:id="rId1"/>
            </p:custDataLst>
          </p:nvPr>
        </p:nvSpPr>
        <p:spPr/>
        <p:txBody>
          <a:bodyPr/>
          <a:lstStyle/>
          <a:p>
            <a:r>
              <a:rPr lang="fr-CA" noProof="0"/>
              <a:t>Inscription</a:t>
            </a:r>
          </a:p>
        </p:txBody>
      </p:sp>
      <p:sp>
        <p:nvSpPr>
          <p:cNvPr id="3" name="Content Placeholder 2">
            <a:extLst>
              <a:ext uri="{FF2B5EF4-FFF2-40B4-BE49-F238E27FC236}">
                <a16:creationId xmlns:a16="http://schemas.microsoft.com/office/drawing/2014/main" id="{54C55DEE-C1E1-BFC6-F982-ED8622844F88}"/>
              </a:ext>
            </a:extLst>
          </p:cNvPr>
          <p:cNvSpPr>
            <a:spLocks noGrp="1"/>
          </p:cNvSpPr>
          <p:nvPr>
            <p:ph sz="half" idx="1"/>
            <p:custDataLst>
              <p:tags r:id="rId2"/>
            </p:custDataLst>
          </p:nvPr>
        </p:nvSpPr>
        <p:spPr>
          <a:xfrm>
            <a:off x="394447" y="1277666"/>
            <a:ext cx="7323267" cy="4481746"/>
          </a:xfrm>
        </p:spPr>
        <p:txBody>
          <a:bodyPr>
            <a:noAutofit/>
          </a:bodyPr>
          <a:lstStyle/>
          <a:p>
            <a:r>
              <a:rPr lang="fr-CA" sz="2600" noProof="0"/>
              <a:t>Inscription en ligne</a:t>
            </a:r>
          </a:p>
          <a:p>
            <a:pPr lvl="1"/>
            <a:r>
              <a:rPr lang="fr-CA" sz="2600" noProof="0"/>
              <a:t>Restez simple, posez moins de questions</a:t>
            </a:r>
          </a:p>
          <a:p>
            <a:r>
              <a:rPr lang="fr-CA" sz="2600" noProof="0"/>
              <a:t>Mesures d’adaptation mentionnées sur le formulaire d’inscription ou inviter les parents à s’informer à ce sujet</a:t>
            </a:r>
          </a:p>
          <a:p>
            <a:r>
              <a:rPr lang="fr-CA" sz="2600" noProof="0"/>
              <a:t>En personne – aborder la question de l’accessibilité</a:t>
            </a:r>
          </a:p>
          <a:p>
            <a:r>
              <a:rPr lang="fr-CA" sz="2600" noProof="0"/>
              <a:t>Explication visuelle du fonctionnement du club</a:t>
            </a:r>
          </a:p>
        </p:txBody>
      </p:sp>
      <p:pic>
        <p:nvPicPr>
          <p:cNvPr id="9" name="Picture 8">
            <a:extLst>
              <a:ext uri="{FF2B5EF4-FFF2-40B4-BE49-F238E27FC236}">
                <a16:creationId xmlns:a16="http://schemas.microsoft.com/office/drawing/2014/main" id="{8291C41F-48C7-8F7D-DFDC-C6B2C43466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7177" y="540327"/>
            <a:ext cx="4462652" cy="5777345"/>
          </a:xfrm>
          <a:prstGeom prst="rect">
            <a:avLst/>
          </a:prstGeom>
          <a:ln>
            <a:solidFill>
              <a:schemeClr val="tx1"/>
            </a:solidFill>
          </a:ln>
        </p:spPr>
      </p:pic>
    </p:spTree>
    <p:extLst>
      <p:ext uri="{BB962C8B-B14F-4D97-AF65-F5344CB8AC3E}">
        <p14:creationId xmlns:p14="http://schemas.microsoft.com/office/powerpoint/2010/main" val="197489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2CF5A-66C9-479D-9D15-5E0430459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DE79B-4EEB-2DC7-664D-FA839CEA5523}"/>
              </a:ext>
            </a:extLst>
          </p:cNvPr>
          <p:cNvSpPr>
            <a:spLocks noGrp="1"/>
          </p:cNvSpPr>
          <p:nvPr>
            <p:ph type="title"/>
            <p:custDataLst>
              <p:tags r:id="rId1"/>
            </p:custDataLst>
          </p:nvPr>
        </p:nvSpPr>
        <p:spPr/>
        <p:txBody>
          <a:bodyPr/>
          <a:lstStyle/>
          <a:p>
            <a:r>
              <a:rPr lang="fr-CA" noProof="0"/>
              <a:t>Rapports de lecture</a:t>
            </a:r>
          </a:p>
        </p:txBody>
      </p:sp>
      <p:sp>
        <p:nvSpPr>
          <p:cNvPr id="3" name="Content Placeholder 2">
            <a:extLst>
              <a:ext uri="{FF2B5EF4-FFF2-40B4-BE49-F238E27FC236}">
                <a16:creationId xmlns:a16="http://schemas.microsoft.com/office/drawing/2014/main" id="{E32EB531-F0A2-F83D-6831-17F19E8D6D59}"/>
              </a:ext>
            </a:extLst>
          </p:cNvPr>
          <p:cNvSpPr>
            <a:spLocks noGrp="1"/>
          </p:cNvSpPr>
          <p:nvPr>
            <p:ph idx="1"/>
            <p:custDataLst>
              <p:tags r:id="rId2"/>
            </p:custDataLst>
          </p:nvPr>
        </p:nvSpPr>
        <p:spPr>
          <a:xfrm>
            <a:off x="609600" y="1417638"/>
            <a:ext cx="10972800" cy="4525963"/>
          </a:xfrm>
        </p:spPr>
        <p:txBody>
          <a:bodyPr>
            <a:normAutofit fontScale="92500" lnSpcReduction="10000"/>
          </a:bodyPr>
          <a:lstStyle/>
          <a:p>
            <a:r>
              <a:rPr lang="fr-CA" sz="3000" noProof="0"/>
              <a:t>Compter le temps et non les titres</a:t>
            </a:r>
          </a:p>
          <a:p>
            <a:r>
              <a:rPr lang="fr-CA" sz="3000" noProof="0"/>
              <a:t>Compter les livres audio, les livres en braille et les autres formats</a:t>
            </a:r>
          </a:p>
          <a:p>
            <a:r>
              <a:rPr lang="fr-CA" sz="3000" noProof="0"/>
              <a:t>Rapports en ligne ou par courriel</a:t>
            </a:r>
          </a:p>
          <a:p>
            <a:pPr lvl="1"/>
            <a:r>
              <a:rPr lang="fr-CA" sz="2800" noProof="0"/>
              <a:t>Autocollants virtuels</a:t>
            </a:r>
          </a:p>
          <a:p>
            <a:r>
              <a:rPr lang="fr-CA" sz="3000" noProof="0"/>
              <a:t>Proposer des moyens créatifs pour soumettre les rapports, par exemple au moyen de dessins, par écrit ou oralement</a:t>
            </a:r>
          </a:p>
          <a:p>
            <a:r>
              <a:rPr lang="fr-CA" sz="3000" noProof="0"/>
              <a:t>Faire preuve de souplesse et poser des questions plus générales si l’enfant a de la difficulté</a:t>
            </a:r>
          </a:p>
          <a:p>
            <a:endParaRPr lang="fr-CA" noProof="0"/>
          </a:p>
          <a:p>
            <a:endParaRPr lang="fr-CA" noProof="0"/>
          </a:p>
        </p:txBody>
      </p:sp>
    </p:spTree>
    <p:extLst>
      <p:ext uri="{BB962C8B-B14F-4D97-AF65-F5344CB8AC3E}">
        <p14:creationId xmlns:p14="http://schemas.microsoft.com/office/powerpoint/2010/main" val="909408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E044-497A-2696-77D2-42559D456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65851-A417-6285-AB78-3A5ED2DC7F64}"/>
              </a:ext>
            </a:extLst>
          </p:cNvPr>
          <p:cNvSpPr>
            <a:spLocks noGrp="1"/>
          </p:cNvSpPr>
          <p:nvPr>
            <p:ph type="title"/>
            <p:custDataLst>
              <p:tags r:id="rId1"/>
            </p:custDataLst>
          </p:nvPr>
        </p:nvSpPr>
        <p:spPr/>
        <p:txBody>
          <a:bodyPr/>
          <a:lstStyle/>
          <a:p>
            <a:r>
              <a:rPr lang="fr-CA" noProof="0"/>
              <a:t>Cadeaux et prix</a:t>
            </a:r>
          </a:p>
        </p:txBody>
      </p:sp>
      <p:sp>
        <p:nvSpPr>
          <p:cNvPr id="3" name="Content Placeholder 2">
            <a:extLst>
              <a:ext uri="{FF2B5EF4-FFF2-40B4-BE49-F238E27FC236}">
                <a16:creationId xmlns:a16="http://schemas.microsoft.com/office/drawing/2014/main" id="{FDC790F6-608B-2374-5803-64A8D109BA05}"/>
              </a:ext>
            </a:extLst>
          </p:cNvPr>
          <p:cNvSpPr>
            <a:spLocks noGrp="1"/>
          </p:cNvSpPr>
          <p:nvPr>
            <p:ph idx="1"/>
            <p:custDataLst>
              <p:tags r:id="rId2"/>
            </p:custDataLst>
          </p:nvPr>
        </p:nvSpPr>
        <p:spPr>
          <a:xfrm>
            <a:off x="609600" y="1417638"/>
            <a:ext cx="8600297" cy="4114799"/>
          </a:xfrm>
        </p:spPr>
        <p:txBody>
          <a:bodyPr>
            <a:normAutofit lnSpcReduction="10000"/>
          </a:bodyPr>
          <a:lstStyle/>
          <a:p>
            <a:r>
              <a:rPr lang="fr-CA" sz="2800" noProof="0" dirty="0"/>
              <a:t>Autocollants pelucheux, gonflants, brillants</a:t>
            </a:r>
          </a:p>
          <a:p>
            <a:r>
              <a:rPr lang="fr-CA" sz="2800" noProof="0" dirty="0"/>
              <a:t>Petits objets sensoriels</a:t>
            </a:r>
          </a:p>
          <a:p>
            <a:r>
              <a:rPr lang="fr-CA" sz="2800" noProof="0" dirty="0"/>
              <a:t>Chaînes porte-clés, objets tactiles, comme des animaux en peluche (à fixer sur une canne)</a:t>
            </a:r>
          </a:p>
          <a:p>
            <a:r>
              <a:rPr lang="fr-CA" sz="2800" noProof="0" dirty="0"/>
              <a:t>Tee-shirts et bouteilles d’eau</a:t>
            </a:r>
          </a:p>
          <a:p>
            <a:r>
              <a:rPr lang="fr-CA" sz="2800" noProof="0" dirty="0"/>
              <a:t>Tenir compte de la perte de vision et de la motricité</a:t>
            </a:r>
          </a:p>
          <a:p>
            <a:r>
              <a:rPr lang="fr-CA" sz="2800" dirty="0"/>
              <a:t>Prix d’expériences</a:t>
            </a:r>
            <a:endParaRPr lang="fr-CA" sz="2800" noProof="0" dirty="0"/>
          </a:p>
        </p:txBody>
      </p:sp>
      <p:pic>
        <p:nvPicPr>
          <p:cNvPr id="5" name="Picture 4" descr="Collection de différents jouets fidget.">
            <a:extLst>
              <a:ext uri="{FF2B5EF4-FFF2-40B4-BE49-F238E27FC236}">
                <a16:creationId xmlns:a16="http://schemas.microsoft.com/office/drawing/2014/main" id="{51640B29-F881-DC46-3E5E-92BB776ABB65}"/>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9643919" y="908563"/>
            <a:ext cx="2047875" cy="2990850"/>
          </a:xfrm>
          <a:prstGeom prst="rect">
            <a:avLst/>
          </a:prstGeom>
        </p:spPr>
      </p:pic>
      <p:pic>
        <p:nvPicPr>
          <p:cNvPr id="7" name="Picture 6" descr="Porte-clés hibou jouet.">
            <a:extLst>
              <a:ext uri="{FF2B5EF4-FFF2-40B4-BE49-F238E27FC236}">
                <a16:creationId xmlns:a16="http://schemas.microsoft.com/office/drawing/2014/main" id="{F3077C69-5853-1650-13FD-44FBE99DD556}"/>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8899061" y="4046537"/>
            <a:ext cx="1343025" cy="2628900"/>
          </a:xfrm>
          <a:prstGeom prst="rect">
            <a:avLst/>
          </a:prstGeom>
        </p:spPr>
      </p:pic>
    </p:spTree>
    <p:extLst>
      <p:ext uri="{BB962C8B-B14F-4D97-AF65-F5344CB8AC3E}">
        <p14:creationId xmlns:p14="http://schemas.microsoft.com/office/powerpoint/2010/main" val="93391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EC923-2733-E144-289A-DABF6C3AE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24E06-81C1-9F67-0D78-6B789D090278}"/>
              </a:ext>
            </a:extLst>
          </p:cNvPr>
          <p:cNvSpPr>
            <a:spLocks noGrp="1"/>
          </p:cNvSpPr>
          <p:nvPr>
            <p:ph type="title"/>
            <p:custDataLst>
              <p:tags r:id="rId1"/>
            </p:custDataLst>
          </p:nvPr>
        </p:nvSpPr>
        <p:spPr/>
        <p:txBody>
          <a:bodyPr/>
          <a:lstStyle/>
          <a:p>
            <a:r>
              <a:rPr lang="fr-CA" noProof="0" dirty="0"/>
              <a:t>Évaluations accessibles</a:t>
            </a:r>
          </a:p>
        </p:txBody>
      </p:sp>
      <p:sp>
        <p:nvSpPr>
          <p:cNvPr id="3" name="Content Placeholder 2">
            <a:extLst>
              <a:ext uri="{FF2B5EF4-FFF2-40B4-BE49-F238E27FC236}">
                <a16:creationId xmlns:a16="http://schemas.microsoft.com/office/drawing/2014/main" id="{FF159111-95EC-73F9-6E1B-B1E7C54FC5FB}"/>
              </a:ext>
            </a:extLst>
          </p:cNvPr>
          <p:cNvSpPr>
            <a:spLocks noGrp="1"/>
          </p:cNvSpPr>
          <p:nvPr>
            <p:ph idx="1"/>
            <p:custDataLst>
              <p:tags r:id="rId2"/>
            </p:custDataLst>
          </p:nvPr>
        </p:nvSpPr>
        <p:spPr>
          <a:xfrm>
            <a:off x="609600" y="1417638"/>
            <a:ext cx="11865685" cy="4525963"/>
          </a:xfrm>
        </p:spPr>
        <p:txBody>
          <a:bodyPr>
            <a:normAutofit/>
          </a:bodyPr>
          <a:lstStyle/>
          <a:p>
            <a:r>
              <a:rPr lang="fr-CA" sz="3000" noProof="0"/>
              <a:t>En ligne et sur papier</a:t>
            </a:r>
          </a:p>
          <a:p>
            <a:r>
              <a:rPr lang="fr-CA" sz="3000" noProof="0"/>
              <a:t>Pas de questions de type Matrice ni d’échelle mobile</a:t>
            </a:r>
          </a:p>
          <a:p>
            <a:r>
              <a:rPr lang="fr-CA" sz="3000" noProof="0"/>
              <a:t>Courtes et précises (5 à 7 questions au maximum)</a:t>
            </a:r>
          </a:p>
          <a:p>
            <a:r>
              <a:rPr lang="fr-CA" sz="3000" noProof="0"/>
              <a:t>Introduction avec explication (anonymat, délais, etc.)</a:t>
            </a:r>
          </a:p>
          <a:p>
            <a:r>
              <a:rPr lang="fr-CA" sz="3000" noProof="0"/>
              <a:t>Proposer des textes et des images </a:t>
            </a:r>
          </a:p>
          <a:p>
            <a:r>
              <a:rPr lang="fr-CA" sz="3000" noProof="0"/>
              <a:t>Solliciter et consigner les commentaires oraux</a:t>
            </a:r>
          </a:p>
          <a:p>
            <a:r>
              <a:rPr lang="fr-CA" sz="3000" noProof="0"/>
              <a:t>Poser une question propre à l’accessibilité</a:t>
            </a:r>
          </a:p>
          <a:p>
            <a:endParaRPr lang="fr-CA" noProof="0"/>
          </a:p>
        </p:txBody>
      </p:sp>
    </p:spTree>
    <p:extLst>
      <p:ext uri="{BB962C8B-B14F-4D97-AF65-F5344CB8AC3E}">
        <p14:creationId xmlns:p14="http://schemas.microsoft.com/office/powerpoint/2010/main" val="1938840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9AAE-C1AB-6DA9-5E0F-C7EF85023321}"/>
              </a:ext>
            </a:extLst>
          </p:cNvPr>
          <p:cNvSpPr>
            <a:spLocks noGrp="1"/>
          </p:cNvSpPr>
          <p:nvPr>
            <p:ph type="title"/>
            <p:custDataLst>
              <p:tags r:id="rId1"/>
            </p:custDataLst>
          </p:nvPr>
        </p:nvSpPr>
        <p:spPr/>
        <p:txBody>
          <a:bodyPr/>
          <a:lstStyle/>
          <a:p>
            <a:r>
              <a:rPr lang="fr-CA" noProof="0"/>
              <a:t>Reconnaissance territoriale</a:t>
            </a:r>
          </a:p>
        </p:txBody>
      </p:sp>
      <p:sp>
        <p:nvSpPr>
          <p:cNvPr id="3" name="TextBox 2">
            <a:extLst>
              <a:ext uri="{FF2B5EF4-FFF2-40B4-BE49-F238E27FC236}">
                <a16:creationId xmlns:a16="http://schemas.microsoft.com/office/drawing/2014/main" id="{DF3B3132-9BA9-2BFF-F7FC-7C7A31C2E997}"/>
              </a:ext>
              <a:ext uri="{C183D7F6-B498-43B3-948B-1728B52AA6E4}">
                <adec:decorative xmlns:adec="http://schemas.microsoft.com/office/drawing/2017/decorative" val="1"/>
              </a:ext>
            </a:extLst>
          </p:cNvPr>
          <p:cNvSpPr txBox="1"/>
          <p:nvPr>
            <p:custDataLst>
              <p:tags r:id="rId2"/>
            </p:custDataLst>
          </p:nvPr>
        </p:nvSpPr>
        <p:spPr>
          <a:xfrm>
            <a:off x="753034" y="1417638"/>
            <a:ext cx="1026604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fr-FR" sz="2000" dirty="0"/>
              <a:t>Je travaille et je vis à London, sur les terres traditionnelles des peuples </a:t>
            </a:r>
            <a:r>
              <a:rPr lang="fr-FR" sz="2000" dirty="0" err="1"/>
              <a:t>attawandaron</a:t>
            </a:r>
            <a:r>
              <a:rPr lang="fr-FR" sz="2000" dirty="0"/>
              <a:t>, </a:t>
            </a:r>
            <a:r>
              <a:rPr lang="fr-FR" sz="2000" dirty="0" err="1"/>
              <a:t>anishinaabek</a:t>
            </a:r>
            <a:r>
              <a:rPr lang="fr-FR" sz="2000" dirty="0"/>
              <a:t>, </a:t>
            </a:r>
            <a:r>
              <a:rPr lang="fr-FR" sz="2000" dirty="0" err="1"/>
              <a:t>haudenosaunee</a:t>
            </a:r>
            <a:r>
              <a:rPr lang="fr-FR" sz="2000" dirty="0"/>
              <a:t> et </a:t>
            </a:r>
            <a:r>
              <a:rPr lang="fr-FR" sz="2000" dirty="0" err="1"/>
              <a:t>lūnaapéewak</a:t>
            </a:r>
            <a:r>
              <a:rPr lang="fr-FR" sz="2000" dirty="0"/>
              <a:t>. Cependant, j’ai grandi dans la région de Nipissing Ouest, dans le Nord de l’Ontario, sur les terres traditionnelles de nombreuses Nations (dont le peuple</a:t>
            </a:r>
            <a:r>
              <a:rPr lang="fr-FR" sz="2000" b="1" dirty="0"/>
              <a:t> </a:t>
            </a:r>
            <a:r>
              <a:rPr lang="fr-FR" sz="2000" dirty="0" err="1"/>
              <a:t>anishinaabek</a:t>
            </a:r>
            <a:r>
              <a:rPr lang="fr-FR" sz="2000" dirty="0"/>
              <a:t> et les Premières Nations Dokis et Nipissing). Cette expérience m’a beaucoup appris sur les modes de vie et les connaissances autochtones, et j’en suis très reconnaissante. </a:t>
            </a:r>
            <a:r>
              <a:rPr lang="en-US" sz="2000" dirty="0"/>
              <a:t>​</a:t>
            </a:r>
          </a:p>
          <a:p>
            <a:pPr fontAlgn="base"/>
            <a:r>
              <a:rPr lang="fr-FR" sz="2000" dirty="0"/>
              <a:t>​</a:t>
            </a:r>
          </a:p>
          <a:p>
            <a:pPr fontAlgn="base"/>
            <a:r>
              <a:rPr lang="fr-FR" sz="2000" dirty="0"/>
              <a:t>La réconciliation est au cœur des activités de l’équipe de rayonnement du CAÉB. Nous reconnaissons l’incidence considérable qu’ont eue les pensionnats autochtones partout au pays. Je tiens à rendre hommage à toutes les personnes de la région de Nipissing Ouest qui ont été envoyées au pensionnat pour autochtones de </a:t>
            </a:r>
            <a:r>
              <a:rPr lang="fr-FR" sz="2000" dirty="0" err="1"/>
              <a:t>Spanish</a:t>
            </a:r>
            <a:r>
              <a:rPr lang="fr-FR" sz="2000" dirty="0"/>
              <a:t>, ainsi qu’à celles qui sont décédées en raison des atrocités commises à cet endroit.</a:t>
            </a:r>
            <a:endParaRPr lang="en-US" sz="2000" dirty="0"/>
          </a:p>
        </p:txBody>
      </p:sp>
    </p:spTree>
    <p:extLst>
      <p:ext uri="{BB962C8B-B14F-4D97-AF65-F5344CB8AC3E}">
        <p14:creationId xmlns:p14="http://schemas.microsoft.com/office/powerpoint/2010/main" val="1754896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8E91-80CB-CDD0-B02E-80BDEAB5F862}"/>
              </a:ext>
            </a:extLst>
          </p:cNvPr>
          <p:cNvSpPr>
            <a:spLocks noGrp="1"/>
          </p:cNvSpPr>
          <p:nvPr>
            <p:ph type="title"/>
            <p:custDataLst>
              <p:tags r:id="rId1"/>
            </p:custDataLst>
          </p:nvPr>
        </p:nvSpPr>
        <p:spPr/>
        <p:txBody>
          <a:bodyPr>
            <a:normAutofit/>
          </a:bodyPr>
          <a:lstStyle/>
          <a:p>
            <a:r>
              <a:rPr lang="fr-CA" noProof="0"/>
              <a:t>Programmation : bricolage</a:t>
            </a:r>
          </a:p>
        </p:txBody>
      </p:sp>
      <p:sp>
        <p:nvSpPr>
          <p:cNvPr id="3" name="Content Placeholder 2">
            <a:extLst>
              <a:ext uri="{FF2B5EF4-FFF2-40B4-BE49-F238E27FC236}">
                <a16:creationId xmlns:a16="http://schemas.microsoft.com/office/drawing/2014/main" id="{D6C93483-0593-B1D0-B7E8-76D52A610C8E}"/>
              </a:ext>
            </a:extLst>
          </p:cNvPr>
          <p:cNvSpPr>
            <a:spLocks noGrp="1"/>
          </p:cNvSpPr>
          <p:nvPr>
            <p:ph idx="1"/>
            <p:custDataLst>
              <p:tags r:id="rId2"/>
            </p:custDataLst>
          </p:nvPr>
        </p:nvSpPr>
        <p:spPr>
          <a:xfrm>
            <a:off x="606617" y="1687606"/>
            <a:ext cx="4320746" cy="4525963"/>
          </a:xfrm>
        </p:spPr>
        <p:txBody>
          <a:bodyPr>
            <a:normAutofit/>
          </a:bodyPr>
          <a:lstStyle/>
          <a:p>
            <a:pPr marL="0" indent="0">
              <a:buNone/>
            </a:pPr>
            <a:r>
              <a:rPr lang="fr-CA" sz="3200" noProof="0" dirty="0"/>
              <a:t>Images tactiles</a:t>
            </a:r>
          </a:p>
          <a:p>
            <a:r>
              <a:rPr lang="fr-CA" sz="2800" noProof="0" dirty="0"/>
              <a:t>Arbres du livre </a:t>
            </a:r>
            <a:r>
              <a:rPr lang="fr-CA" sz="2800" i="1" noProof="0" dirty="0"/>
              <a:t>Le </a:t>
            </a:r>
            <a:r>
              <a:rPr lang="fr-CA" sz="2800" i="1" noProof="0" dirty="0" err="1"/>
              <a:t>Lorax</a:t>
            </a:r>
            <a:endParaRPr lang="fr-CA" sz="2800" noProof="0" dirty="0"/>
          </a:p>
        </p:txBody>
      </p:sp>
      <p:pic>
        <p:nvPicPr>
          <p:cNvPr id="12" name="Picture 11" descr="Cure-pipes multicolores.">
            <a:extLst>
              <a:ext uri="{FF2B5EF4-FFF2-40B4-BE49-F238E27FC236}">
                <a16:creationId xmlns:a16="http://schemas.microsoft.com/office/drawing/2014/main" id="{2263D934-7F79-6401-857C-CABFE55B673F}"/>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186098" y="3490347"/>
            <a:ext cx="2009775" cy="1343025"/>
          </a:xfrm>
          <a:prstGeom prst="rect">
            <a:avLst/>
          </a:prstGeom>
        </p:spPr>
      </p:pic>
      <p:pic>
        <p:nvPicPr>
          <p:cNvPr id="16" name="Picture 15" descr="Un groupe de pompons colorés.">
            <a:extLst>
              <a:ext uri="{FF2B5EF4-FFF2-40B4-BE49-F238E27FC236}">
                <a16:creationId xmlns:a16="http://schemas.microsoft.com/office/drawing/2014/main" id="{299F5C2C-5740-0959-DF6C-C286687B7E73}"/>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146507" y="4320610"/>
            <a:ext cx="2124075" cy="1390650"/>
          </a:xfrm>
          <a:prstGeom prst="rect">
            <a:avLst/>
          </a:prstGeom>
        </p:spPr>
      </p:pic>
      <p:pic>
        <p:nvPicPr>
          <p:cNvPr id="10" name="Picture 9" descr="Image tactile sous la mer avec des poissons en feutre, des paillettes, une plume et du fil.">
            <a:extLst>
              <a:ext uri="{FF2B5EF4-FFF2-40B4-BE49-F238E27FC236}">
                <a16:creationId xmlns:a16="http://schemas.microsoft.com/office/drawing/2014/main" id="{4C321C1D-70E5-0D7D-DF98-41D7C161EA3B}"/>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3418488" y="3429000"/>
            <a:ext cx="2022817" cy="1964725"/>
          </a:xfrm>
          <a:prstGeom prst="rect">
            <a:avLst/>
          </a:prstGeom>
        </p:spPr>
      </p:pic>
      <p:sp>
        <p:nvSpPr>
          <p:cNvPr id="4" name="Content Placeholder 2">
            <a:extLst>
              <a:ext uri="{FF2B5EF4-FFF2-40B4-BE49-F238E27FC236}">
                <a16:creationId xmlns:a16="http://schemas.microsoft.com/office/drawing/2014/main" id="{FB6858C4-AFB0-7349-91E6-B4AB8F77ACB3}"/>
              </a:ext>
            </a:extLst>
          </p:cNvPr>
          <p:cNvSpPr txBox="1">
            <a:spLocks/>
          </p:cNvSpPr>
          <p:nvPr>
            <p:custDataLst>
              <p:tags r:id="rId6"/>
            </p:custDataLst>
          </p:nvPr>
        </p:nvSpPr>
        <p:spPr>
          <a:xfrm>
            <a:off x="6291354" y="1687605"/>
            <a:ext cx="571454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sz="3200" noProof="0"/>
              <a:t>Créations compostables</a:t>
            </a:r>
          </a:p>
          <a:p>
            <a:r>
              <a:rPr lang="fr-CA" sz="2800" noProof="0"/>
              <a:t>Pâte à modeler ou pâte à sel</a:t>
            </a:r>
          </a:p>
          <a:p>
            <a:r>
              <a:rPr lang="fr-CA" sz="2800" noProof="0"/>
              <a:t>Monstres, créatures, fossiles</a:t>
            </a:r>
          </a:p>
        </p:txBody>
      </p:sp>
      <p:pic>
        <p:nvPicPr>
          <p:cNvPr id="6" name="Picture 5" descr="Une créature en pâte à modeler avec des pieds en pierre, des bras en bâton et des cheveux en forme de fleur.">
            <a:extLst>
              <a:ext uri="{FF2B5EF4-FFF2-40B4-BE49-F238E27FC236}">
                <a16:creationId xmlns:a16="http://schemas.microsoft.com/office/drawing/2014/main" id="{540ED76C-F00A-47FB-5150-E30F1FE02B57}"/>
              </a:ext>
            </a:extLst>
          </p:cNvPr>
          <p:cNvPicPr>
            <a:picLocks noChangeAspect="1"/>
          </p:cNvPicPr>
          <p:nvPr>
            <p:custDataLst>
              <p:tags r:id="rId7"/>
            </p:custDataLst>
          </p:nvPr>
        </p:nvPicPr>
        <p:blipFill>
          <a:blip r:embed="rId14">
            <a:extLst>
              <a:ext uri="{28A0092B-C50C-407E-A947-70E740481C1C}">
                <a14:useLocalDpi xmlns:a14="http://schemas.microsoft.com/office/drawing/2010/main" val="0"/>
              </a:ext>
            </a:extLst>
          </a:blip>
          <a:srcRect l="5475" t="34005" r="7077" b="19279"/>
          <a:stretch/>
        </p:blipFill>
        <p:spPr>
          <a:xfrm>
            <a:off x="6299280" y="4344003"/>
            <a:ext cx="2758311" cy="1964724"/>
          </a:xfrm>
          <a:prstGeom prst="rect">
            <a:avLst/>
          </a:prstGeom>
        </p:spPr>
      </p:pic>
      <p:pic>
        <p:nvPicPr>
          <p:cNvPr id="8" name="Picture 7" descr="Un fossile de pâte à sel avec des empreintes de pieds de dinosaures et de petites roches.">
            <a:extLst>
              <a:ext uri="{FF2B5EF4-FFF2-40B4-BE49-F238E27FC236}">
                <a16:creationId xmlns:a16="http://schemas.microsoft.com/office/drawing/2014/main" id="{B683DA61-2FAA-FE54-ED57-903F106A95F1}"/>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rcRect l="25655" t="57658" r="15246" b="4005"/>
          <a:stretch/>
        </p:blipFill>
        <p:spPr>
          <a:xfrm>
            <a:off x="9628708" y="4320610"/>
            <a:ext cx="2271526" cy="1964725"/>
          </a:xfrm>
          <a:prstGeom prst="rect">
            <a:avLst/>
          </a:prstGeom>
        </p:spPr>
      </p:pic>
    </p:spTree>
    <p:extLst>
      <p:ext uri="{BB962C8B-B14F-4D97-AF65-F5344CB8AC3E}">
        <p14:creationId xmlns:p14="http://schemas.microsoft.com/office/powerpoint/2010/main" val="379795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F137A-803F-5A0A-2BBE-2DBE99F5C2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B9917-639E-8411-2D86-8B6F70D5D479}"/>
              </a:ext>
            </a:extLst>
          </p:cNvPr>
          <p:cNvSpPr>
            <a:spLocks noGrp="1"/>
          </p:cNvSpPr>
          <p:nvPr>
            <p:ph type="title"/>
            <p:custDataLst>
              <p:tags r:id="rId1"/>
            </p:custDataLst>
          </p:nvPr>
        </p:nvSpPr>
        <p:spPr>
          <a:xfrm>
            <a:off x="609600" y="274638"/>
            <a:ext cx="8868032" cy="1143000"/>
          </a:xfrm>
        </p:spPr>
        <p:txBody>
          <a:bodyPr>
            <a:normAutofit fontScale="90000"/>
          </a:bodyPr>
          <a:lstStyle/>
          <a:p>
            <a:r>
              <a:rPr lang="fr-CA" noProof="0"/>
              <a:t>Programmation : heure du conte</a:t>
            </a:r>
          </a:p>
        </p:txBody>
      </p:sp>
      <p:sp>
        <p:nvSpPr>
          <p:cNvPr id="3" name="Content Placeholder 2">
            <a:extLst>
              <a:ext uri="{FF2B5EF4-FFF2-40B4-BE49-F238E27FC236}">
                <a16:creationId xmlns:a16="http://schemas.microsoft.com/office/drawing/2014/main" id="{597490D4-252C-9801-347C-3568DF284047}"/>
              </a:ext>
            </a:extLst>
          </p:cNvPr>
          <p:cNvSpPr>
            <a:spLocks noGrp="1"/>
          </p:cNvSpPr>
          <p:nvPr>
            <p:ph idx="1"/>
            <p:custDataLst>
              <p:tags r:id="rId2"/>
            </p:custDataLst>
          </p:nvPr>
        </p:nvSpPr>
        <p:spPr>
          <a:xfrm>
            <a:off x="813365" y="1678282"/>
            <a:ext cx="7310248" cy="3822701"/>
          </a:xfrm>
        </p:spPr>
        <p:txBody>
          <a:bodyPr>
            <a:normAutofit/>
          </a:bodyPr>
          <a:lstStyle/>
          <a:p>
            <a:r>
              <a:rPr lang="fr-CA" sz="2800" noProof="0" dirty="0"/>
              <a:t>Jouets sensoriels, écouteurs, lunettes de soleil</a:t>
            </a:r>
          </a:p>
          <a:p>
            <a:r>
              <a:rPr lang="fr-CA" sz="2800" noProof="0" dirty="0"/>
              <a:t>Histoires courtes avec de grandes illustrations voyantes</a:t>
            </a:r>
          </a:p>
          <a:p>
            <a:r>
              <a:rPr lang="fr-CA" sz="2800" noProof="0" dirty="0"/>
              <a:t>Bouger et marcher</a:t>
            </a:r>
          </a:p>
          <a:p>
            <a:r>
              <a:rPr lang="fr-CA" sz="2800" noProof="0" dirty="0"/>
              <a:t>Horaire visuel</a:t>
            </a:r>
          </a:p>
        </p:txBody>
      </p:sp>
      <p:pic>
        <p:nvPicPr>
          <p:cNvPr id="4" name="Picture 3" descr="A close up of a sign&#10;&#10;AI-generated content may be incorrect.">
            <a:extLst>
              <a:ext uri="{FF2B5EF4-FFF2-40B4-BE49-F238E27FC236}">
                <a16:creationId xmlns:a16="http://schemas.microsoft.com/office/drawing/2014/main" id="{DCC689E7-0ECA-F079-F61A-705DC5F85F95}"/>
              </a:ext>
            </a:extLst>
          </p:cNvPr>
          <p:cNvPicPr>
            <a:picLocks noChangeAspect="1"/>
          </p:cNvPicPr>
          <p:nvPr/>
        </p:nvPicPr>
        <p:blipFill>
          <a:blip r:embed="rId5"/>
          <a:stretch>
            <a:fillRect/>
          </a:stretch>
        </p:blipFill>
        <p:spPr>
          <a:xfrm>
            <a:off x="9190312" y="137319"/>
            <a:ext cx="1944364" cy="6583362"/>
          </a:xfrm>
          <a:prstGeom prst="rect">
            <a:avLst/>
          </a:prstGeom>
        </p:spPr>
      </p:pic>
    </p:spTree>
    <p:extLst>
      <p:ext uri="{BB962C8B-B14F-4D97-AF65-F5344CB8AC3E}">
        <p14:creationId xmlns:p14="http://schemas.microsoft.com/office/powerpoint/2010/main" val="2510816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6B8C-37A0-FD08-21BA-BC968ADA7E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C99FD-3A87-E7BC-D918-D1739FDE9F77}"/>
              </a:ext>
            </a:extLst>
          </p:cNvPr>
          <p:cNvSpPr>
            <a:spLocks noGrp="1"/>
          </p:cNvSpPr>
          <p:nvPr>
            <p:ph type="title"/>
            <p:custDataLst>
              <p:tags r:id="rId1"/>
            </p:custDataLst>
          </p:nvPr>
        </p:nvSpPr>
        <p:spPr>
          <a:xfrm>
            <a:off x="330200" y="274638"/>
            <a:ext cx="11709400" cy="1620664"/>
          </a:xfrm>
        </p:spPr>
        <p:txBody>
          <a:bodyPr>
            <a:noAutofit/>
          </a:bodyPr>
          <a:lstStyle/>
          <a:p>
            <a:r>
              <a:rPr lang="fr-CA" noProof="0" dirty="0"/>
              <a:t>Programmation : auteurs et intervenants</a:t>
            </a:r>
          </a:p>
        </p:txBody>
      </p:sp>
      <p:sp>
        <p:nvSpPr>
          <p:cNvPr id="3" name="Content Placeholder 2">
            <a:extLst>
              <a:ext uri="{FF2B5EF4-FFF2-40B4-BE49-F238E27FC236}">
                <a16:creationId xmlns:a16="http://schemas.microsoft.com/office/drawing/2014/main" id="{548836DA-6F5B-B6CE-E503-4C383D3C717A}"/>
              </a:ext>
            </a:extLst>
          </p:cNvPr>
          <p:cNvSpPr>
            <a:spLocks noGrp="1"/>
          </p:cNvSpPr>
          <p:nvPr>
            <p:ph idx="1"/>
            <p:custDataLst>
              <p:tags r:id="rId2"/>
            </p:custDataLst>
          </p:nvPr>
        </p:nvSpPr>
        <p:spPr>
          <a:xfrm>
            <a:off x="609600" y="2132369"/>
            <a:ext cx="10972800" cy="3613265"/>
          </a:xfrm>
        </p:spPr>
        <p:txBody>
          <a:bodyPr>
            <a:normAutofit/>
          </a:bodyPr>
          <a:lstStyle/>
          <a:p>
            <a:r>
              <a:rPr lang="fr-CA" noProof="0" dirty="0"/>
              <a:t>Microphones</a:t>
            </a:r>
          </a:p>
          <a:p>
            <a:r>
              <a:rPr lang="fr-CA" noProof="0" dirty="0"/>
              <a:t>Interprétation en </a:t>
            </a:r>
            <a:r>
              <a:rPr lang="fr-CA" dirty="0"/>
              <a:t>langue des signes</a:t>
            </a:r>
            <a:endParaRPr lang="fr-CA" noProof="0" dirty="0"/>
          </a:p>
          <a:p>
            <a:r>
              <a:rPr lang="fr-CA" noProof="0" dirty="0"/>
              <a:t>Différents types de sièges</a:t>
            </a:r>
          </a:p>
          <a:p>
            <a:r>
              <a:rPr lang="fr-CA" noProof="0" dirty="0"/>
              <a:t>Rampe d’accès à la scène</a:t>
            </a:r>
          </a:p>
          <a:p>
            <a:r>
              <a:rPr lang="fr-CA" dirty="0"/>
              <a:t>Espace tranquille</a:t>
            </a:r>
            <a:endParaRPr lang="fr-CA" noProof="0" dirty="0"/>
          </a:p>
        </p:txBody>
      </p:sp>
    </p:spTree>
    <p:extLst>
      <p:ext uri="{BB962C8B-B14F-4D97-AF65-F5344CB8AC3E}">
        <p14:creationId xmlns:p14="http://schemas.microsoft.com/office/powerpoint/2010/main" val="3648677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727BF-DB5F-BE9F-FB2D-A7473A077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DA9BF-DB8F-FC88-D237-4214EB0B052F}"/>
              </a:ext>
            </a:extLst>
          </p:cNvPr>
          <p:cNvSpPr>
            <a:spLocks noGrp="1"/>
          </p:cNvSpPr>
          <p:nvPr>
            <p:ph type="title"/>
            <p:custDataLst>
              <p:tags r:id="rId1"/>
            </p:custDataLst>
          </p:nvPr>
        </p:nvSpPr>
        <p:spPr/>
        <p:txBody>
          <a:bodyPr/>
          <a:lstStyle/>
          <a:p>
            <a:r>
              <a:rPr lang="fr-CA" noProof="0" dirty="0"/>
              <a:t>Programmation : STIM</a:t>
            </a:r>
          </a:p>
        </p:txBody>
      </p:sp>
      <p:sp>
        <p:nvSpPr>
          <p:cNvPr id="3" name="Content Placeholder 2">
            <a:extLst>
              <a:ext uri="{FF2B5EF4-FFF2-40B4-BE49-F238E27FC236}">
                <a16:creationId xmlns:a16="http://schemas.microsoft.com/office/drawing/2014/main" id="{E543594B-E18D-DC63-9E24-A70F7ED3F862}"/>
              </a:ext>
            </a:extLst>
          </p:cNvPr>
          <p:cNvSpPr>
            <a:spLocks noGrp="1"/>
          </p:cNvSpPr>
          <p:nvPr>
            <p:ph idx="1"/>
            <p:custDataLst>
              <p:tags r:id="rId2"/>
            </p:custDataLst>
          </p:nvPr>
        </p:nvSpPr>
        <p:spPr>
          <a:xfrm>
            <a:off x="274320" y="1600201"/>
            <a:ext cx="5140960" cy="4525963"/>
          </a:xfrm>
        </p:spPr>
        <p:txBody>
          <a:bodyPr>
            <a:normAutofit/>
          </a:bodyPr>
          <a:lstStyle/>
          <a:p>
            <a:r>
              <a:rPr lang="fr-CA" sz="3200" noProof="0" dirty="0"/>
              <a:t>Substances visqueuses, expériences, pâte à sel</a:t>
            </a:r>
          </a:p>
          <a:p>
            <a:r>
              <a:rPr lang="fr-CA" sz="3200" noProof="0" dirty="0"/>
              <a:t>Cartes tactiles</a:t>
            </a:r>
          </a:p>
          <a:p>
            <a:r>
              <a:rPr lang="fr-CA" sz="3200" noProof="0" dirty="0"/>
              <a:t>Structures en matières recyclables</a:t>
            </a:r>
          </a:p>
          <a:p>
            <a:endParaRPr lang="fr-CA" sz="4000" noProof="0" dirty="0"/>
          </a:p>
        </p:txBody>
      </p:sp>
      <p:pic>
        <p:nvPicPr>
          <p:cNvPr id="7" name="Picture 6" descr="Gros plan de mains jouant avec du slime rose et vert.">
            <a:extLst>
              <a:ext uri="{FF2B5EF4-FFF2-40B4-BE49-F238E27FC236}">
                <a16:creationId xmlns:a16="http://schemas.microsoft.com/office/drawing/2014/main" id="{2112A24E-3875-9F13-A866-1C3FA37EFF45}"/>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8476540" y="1880518"/>
            <a:ext cx="2995609" cy="1895181"/>
          </a:xfrm>
          <a:prstGeom prst="rect">
            <a:avLst/>
          </a:prstGeom>
        </p:spPr>
      </p:pic>
      <p:pic>
        <p:nvPicPr>
          <p:cNvPr id="9" name="Picture 8" descr="Une carte routière avec de petites maisons en plastique dessus.">
            <a:extLst>
              <a:ext uri="{FF2B5EF4-FFF2-40B4-BE49-F238E27FC236}">
                <a16:creationId xmlns:a16="http://schemas.microsoft.com/office/drawing/2014/main" id="{54DCE2B7-D136-11CB-3A74-7D70B29CEB45}"/>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5125904" y="4029891"/>
            <a:ext cx="3095625" cy="1990725"/>
          </a:xfrm>
          <a:prstGeom prst="rect">
            <a:avLst/>
          </a:prstGeom>
        </p:spPr>
      </p:pic>
      <p:pic>
        <p:nvPicPr>
          <p:cNvPr id="5" name="Picture 4" descr="Deux enfants utilisent du carton pour construire un bâtiment.">
            <a:extLst>
              <a:ext uri="{FF2B5EF4-FFF2-40B4-BE49-F238E27FC236}">
                <a16:creationId xmlns:a16="http://schemas.microsoft.com/office/drawing/2014/main" id="{DF94830B-392A-A377-7440-74E75539A453}"/>
              </a:ext>
            </a:extLst>
          </p:cNvPr>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8539242" y="4029891"/>
            <a:ext cx="2995609" cy="1971024"/>
          </a:xfrm>
          <a:prstGeom prst="rect">
            <a:avLst/>
          </a:prstGeom>
        </p:spPr>
      </p:pic>
    </p:spTree>
    <p:extLst>
      <p:ext uri="{BB962C8B-B14F-4D97-AF65-F5344CB8AC3E}">
        <p14:creationId xmlns:p14="http://schemas.microsoft.com/office/powerpoint/2010/main" val="1988373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D922F-2139-2F6A-714D-252755D3B2D3}"/>
              </a:ext>
            </a:extLst>
          </p:cNvPr>
          <p:cNvSpPr>
            <a:spLocks noGrp="1"/>
          </p:cNvSpPr>
          <p:nvPr>
            <p:ph type="title"/>
            <p:custDataLst>
              <p:tags r:id="rId1"/>
            </p:custDataLst>
          </p:nvPr>
        </p:nvSpPr>
        <p:spPr>
          <a:xfrm>
            <a:off x="609600" y="274638"/>
            <a:ext cx="10972800" cy="1143000"/>
          </a:xfrm>
        </p:spPr>
        <p:txBody>
          <a:bodyPr anchor="ctr">
            <a:normAutofit/>
          </a:bodyPr>
          <a:lstStyle/>
          <a:p>
            <a:r>
              <a:rPr lang="fr-CA" noProof="0" dirty="0"/>
              <a:t>Prix pour l’accessibilité du CLÉTD</a:t>
            </a:r>
          </a:p>
        </p:txBody>
      </p:sp>
      <p:sp>
        <p:nvSpPr>
          <p:cNvPr id="9" name="Content Placeholder 2">
            <a:extLst>
              <a:ext uri="{FF2B5EF4-FFF2-40B4-BE49-F238E27FC236}">
                <a16:creationId xmlns:a16="http://schemas.microsoft.com/office/drawing/2014/main" id="{9225AACB-E266-4D06-E36E-B20541BFA20C}"/>
              </a:ext>
            </a:extLst>
          </p:cNvPr>
          <p:cNvSpPr>
            <a:spLocks noGrp="1"/>
          </p:cNvSpPr>
          <p:nvPr>
            <p:ph sz="half" idx="1"/>
            <p:custDataLst>
              <p:tags r:id="rId2"/>
            </p:custDataLst>
          </p:nvPr>
        </p:nvSpPr>
        <p:spPr>
          <a:xfrm>
            <a:off x="830677" y="1491626"/>
            <a:ext cx="7439263" cy="4525963"/>
          </a:xfrm>
        </p:spPr>
        <p:txBody>
          <a:bodyPr vert="horz" lIns="91440" tIns="45720" rIns="91440" bIns="45720" rtlCol="0" anchor="t">
            <a:normAutofit lnSpcReduction="10000"/>
          </a:bodyPr>
          <a:lstStyle/>
          <a:p>
            <a:pPr fontAlgn="base"/>
            <a:r>
              <a:rPr lang="fr-CA" sz="2800" noProof="0"/>
              <a:t>Décerné à une bibliothèque francophone ou anglophone qui s’est démarquée en offrant un Club accessible​</a:t>
            </a:r>
          </a:p>
          <a:p>
            <a:pPr fontAlgn="base"/>
            <a:r>
              <a:rPr lang="fr-CA" sz="2800" noProof="0" dirty="0"/>
              <a:t>Prix de 2 000 $​</a:t>
            </a:r>
          </a:p>
          <a:p>
            <a:pPr fontAlgn="base"/>
            <a:r>
              <a:rPr lang="fr-CA" sz="2800" noProof="0" dirty="0"/>
              <a:t>Appel de candidatures vers la fin de l’été​</a:t>
            </a:r>
          </a:p>
          <a:p>
            <a:pPr fontAlgn="base"/>
            <a:r>
              <a:rPr lang="fr-CA" sz="2800" noProof="0" dirty="0"/>
              <a:t>N’oubliez pas : votre bibliothèque est déjà plus accessible que vous le pensez!</a:t>
            </a:r>
          </a:p>
        </p:txBody>
      </p:sp>
      <p:pic>
        <p:nvPicPr>
          <p:cNvPr id="7" name="Content Placeholder 6" descr="Logo du Club de lecture d'été TD.">
            <a:extLst>
              <a:ext uri="{FF2B5EF4-FFF2-40B4-BE49-F238E27FC236}">
                <a16:creationId xmlns:a16="http://schemas.microsoft.com/office/drawing/2014/main" id="{6C7A6058-EB4E-5C45-86E2-3886E81B7527}"/>
              </a:ext>
            </a:extLst>
          </p:cNvPr>
          <p:cNvPicPr>
            <a:picLocks noGrp="1" noChangeAspect="1"/>
          </p:cNvPicPr>
          <p:nvPr>
            <p:ph sz="half" idx="2"/>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7884485" y="1600201"/>
            <a:ext cx="4307515" cy="3766173"/>
          </a:xfrm>
        </p:spPr>
      </p:pic>
    </p:spTree>
    <p:extLst>
      <p:ext uri="{BB962C8B-B14F-4D97-AF65-F5344CB8AC3E}">
        <p14:creationId xmlns:p14="http://schemas.microsoft.com/office/powerpoint/2010/main" val="1433875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4CA9-76D8-F8C7-E914-431C5D05D4C1}"/>
              </a:ext>
            </a:extLst>
          </p:cNvPr>
          <p:cNvSpPr>
            <a:spLocks noGrp="1"/>
          </p:cNvSpPr>
          <p:nvPr>
            <p:ph type="title"/>
            <p:custDataLst>
              <p:tags r:id="rId1"/>
            </p:custDataLst>
          </p:nvPr>
        </p:nvSpPr>
        <p:spPr>
          <a:xfrm>
            <a:off x="609600" y="274638"/>
            <a:ext cx="8788400" cy="1143000"/>
          </a:xfrm>
        </p:spPr>
        <p:txBody>
          <a:bodyPr>
            <a:noAutofit/>
          </a:bodyPr>
          <a:lstStyle/>
          <a:p>
            <a:r>
              <a:rPr lang="fr-CA" noProof="0" dirty="0"/>
              <a:t>Le CAÉB peut vous aider</a:t>
            </a:r>
          </a:p>
        </p:txBody>
      </p:sp>
      <p:sp>
        <p:nvSpPr>
          <p:cNvPr id="3" name="Content Placeholder 2">
            <a:extLst>
              <a:ext uri="{FF2B5EF4-FFF2-40B4-BE49-F238E27FC236}">
                <a16:creationId xmlns:a16="http://schemas.microsoft.com/office/drawing/2014/main" id="{5B17751A-31B2-9167-C1EC-C28B8898C7D5}"/>
              </a:ext>
            </a:extLst>
          </p:cNvPr>
          <p:cNvSpPr>
            <a:spLocks noGrp="1"/>
          </p:cNvSpPr>
          <p:nvPr>
            <p:ph idx="1"/>
            <p:custDataLst>
              <p:tags r:id="rId2"/>
            </p:custDataLst>
          </p:nvPr>
        </p:nvSpPr>
        <p:spPr>
          <a:xfrm>
            <a:off x="609600" y="1694274"/>
            <a:ext cx="6451600" cy="4525963"/>
          </a:xfrm>
        </p:spPr>
        <p:txBody>
          <a:bodyPr>
            <a:normAutofit/>
          </a:bodyPr>
          <a:lstStyle/>
          <a:p>
            <a:r>
              <a:rPr lang="fr-CA" sz="3200" noProof="0" dirty="0"/>
              <a:t>Livres en formats accessibles</a:t>
            </a:r>
          </a:p>
          <a:p>
            <a:r>
              <a:rPr lang="fr-CA" sz="3200" noProof="0" dirty="0"/>
              <a:t>Ressources sur le site Web du CAÉB</a:t>
            </a:r>
          </a:p>
          <a:p>
            <a:r>
              <a:rPr lang="fr-CA" sz="3200" noProof="0" dirty="0"/>
              <a:t>Page </a:t>
            </a:r>
            <a:r>
              <a:rPr lang="fr-CA" sz="3200" i="1" noProof="0" dirty="0"/>
              <a:t>Pensez accessibilité</a:t>
            </a:r>
            <a:r>
              <a:rPr lang="fr-CA" sz="3200" noProof="0" dirty="0"/>
              <a:t> du CLÉTD</a:t>
            </a:r>
          </a:p>
        </p:txBody>
      </p:sp>
      <p:pic>
        <p:nvPicPr>
          <p:cNvPr id="5" name="Picture 4" descr="Une version au format texte DAISY d'un livre d'images ouvert dans l'application Dolphin EasyReader, affichant du texte et une illustration.">
            <a:extLst>
              <a:ext uri="{FF2B5EF4-FFF2-40B4-BE49-F238E27FC236}">
                <a16:creationId xmlns:a16="http://schemas.microsoft.com/office/drawing/2014/main" id="{70E77B6F-DF97-E9BE-3E43-5F132BCF7CC0}"/>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rcRect/>
          <a:stretch/>
        </p:blipFill>
        <p:spPr>
          <a:xfrm>
            <a:off x="8704362" y="1188103"/>
            <a:ext cx="2449360" cy="5303683"/>
          </a:xfrm>
          <a:prstGeom prst="rect">
            <a:avLst/>
          </a:prstGeom>
          <a:ln>
            <a:solidFill>
              <a:schemeClr val="tx1"/>
            </a:solidFill>
          </a:ln>
        </p:spPr>
      </p:pic>
    </p:spTree>
    <p:extLst>
      <p:ext uri="{BB962C8B-B14F-4D97-AF65-F5344CB8AC3E}">
        <p14:creationId xmlns:p14="http://schemas.microsoft.com/office/powerpoint/2010/main" val="2054511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D8C0-0349-AC39-11A6-2CC4CDC2ABD8}"/>
              </a:ext>
            </a:extLst>
          </p:cNvPr>
          <p:cNvSpPr>
            <a:spLocks noGrp="1"/>
          </p:cNvSpPr>
          <p:nvPr>
            <p:ph type="title"/>
            <p:custDataLst>
              <p:tags r:id="rId1"/>
            </p:custDataLst>
          </p:nvPr>
        </p:nvSpPr>
        <p:spPr/>
        <p:txBody>
          <a:bodyPr/>
          <a:lstStyle/>
          <a:p>
            <a:r>
              <a:rPr lang="fr-CA" noProof="0" dirty="0"/>
              <a:t>Ressources</a:t>
            </a:r>
          </a:p>
        </p:txBody>
      </p:sp>
      <p:sp>
        <p:nvSpPr>
          <p:cNvPr id="3" name="Content Placeholder 2">
            <a:extLst>
              <a:ext uri="{FF2B5EF4-FFF2-40B4-BE49-F238E27FC236}">
                <a16:creationId xmlns:a16="http://schemas.microsoft.com/office/drawing/2014/main" id="{821F57E7-ED0E-155F-8DFE-068172D20F10}"/>
              </a:ext>
            </a:extLst>
          </p:cNvPr>
          <p:cNvSpPr>
            <a:spLocks noGrp="1"/>
          </p:cNvSpPr>
          <p:nvPr>
            <p:ph idx="1"/>
            <p:custDataLst>
              <p:tags r:id="rId2"/>
            </p:custDataLst>
          </p:nvPr>
        </p:nvSpPr>
        <p:spPr>
          <a:xfrm>
            <a:off x="609600" y="1504665"/>
            <a:ext cx="7590504" cy="4525963"/>
          </a:xfrm>
        </p:spPr>
        <p:txBody>
          <a:bodyPr>
            <a:normAutofit/>
          </a:bodyPr>
          <a:lstStyle/>
          <a:p>
            <a:pPr>
              <a:buClr>
                <a:srgbClr val="800000"/>
              </a:buClr>
            </a:pPr>
            <a:r>
              <a:rPr lang="fr-CA" sz="3200" noProof="0" dirty="0">
                <a:ea typeface="Verdana" panose="020B0604030504040204" pitchFamily="34" charset="0"/>
                <a:hlinkClick r:id="rId5">
                  <a:extLst>
                    <a:ext uri="{A12FA001-AC4F-418D-AE19-62706E023703}">
                      <ahyp:hlinkClr xmlns:ahyp="http://schemas.microsoft.com/office/drawing/2018/hyperlinkcolor" val="tx"/>
                    </a:ext>
                  </a:extLst>
                </a:hlinkClick>
              </a:rPr>
              <a:t>Parlons de littératie accessible</a:t>
            </a:r>
            <a:r>
              <a:rPr lang="fr-CA" sz="3200" noProof="0" dirty="0">
                <a:ea typeface="Verdana" panose="020B0604030504040204" pitchFamily="34" charset="0"/>
              </a:rPr>
              <a:t> </a:t>
            </a:r>
          </a:p>
          <a:p>
            <a:pPr>
              <a:buClr>
                <a:srgbClr val="800000"/>
              </a:buClr>
            </a:pPr>
            <a:r>
              <a:rPr lang="fr-CA" sz="3200" noProof="0" dirty="0">
                <a:ea typeface="Verdana" panose="020B0604030504040204" pitchFamily="34" charset="0"/>
                <a:hlinkClick r:id="rId6">
                  <a:extLst>
                    <a:ext uri="{A12FA001-AC4F-418D-AE19-62706E023703}">
                      <ahyp:hlinkClr xmlns:ahyp="http://schemas.microsoft.com/office/drawing/2018/hyperlinkcolor" val="tx"/>
                    </a:ext>
                  </a:extLst>
                </a:hlinkClick>
              </a:rPr>
              <a:t>Guide de bricolage et autres activités accessibles</a:t>
            </a:r>
            <a:r>
              <a:rPr lang="fr-CA" sz="3200" noProof="0" dirty="0">
                <a:ea typeface="Verdana" panose="020B0604030504040204" pitchFamily="34" charset="0"/>
              </a:rPr>
              <a:t> </a:t>
            </a:r>
          </a:p>
          <a:p>
            <a:pPr>
              <a:buClr>
                <a:srgbClr val="800000"/>
              </a:buClr>
            </a:pPr>
            <a:r>
              <a:rPr lang="fr-CA" sz="3200" dirty="0">
                <a:ea typeface="Verdana" panose="020B0604030504040204" pitchFamily="34" charset="0"/>
                <a:hlinkClick r:id="rId7">
                  <a:extLst>
                    <a:ext uri="{A12FA001-AC4F-418D-AE19-62706E023703}">
                      <ahyp:hlinkClr xmlns:ahyp="http://schemas.microsoft.com/office/drawing/2018/hyperlinkcolor" val="tx"/>
                    </a:ext>
                  </a:extLst>
                </a:hlinkClick>
              </a:rPr>
              <a:t>Guide pour l’heure du conte accessible</a:t>
            </a:r>
            <a:endParaRPr lang="fr-CA" sz="3200" noProof="0" dirty="0">
              <a:ea typeface="Verdana" panose="020B0604030504040204" pitchFamily="34" charset="0"/>
              <a:hlinkClick r:id="rId8">
                <a:extLst>
                  <a:ext uri="{A12FA001-AC4F-418D-AE19-62706E023703}">
                    <ahyp:hlinkClr xmlns:ahyp="http://schemas.microsoft.com/office/drawing/2018/hyperlinkcolor" val="tx"/>
                  </a:ext>
                </a:extLst>
              </a:hlinkClick>
            </a:endParaRPr>
          </a:p>
          <a:p>
            <a:r>
              <a:rPr lang="fr-CA" sz="3200" noProof="0" dirty="0">
                <a:hlinkClick r:id="rId9">
                  <a:extLst>
                    <a:ext uri="{A12FA001-AC4F-418D-AE19-62706E023703}">
                      <ahyp:hlinkClr xmlns:ahyp="http://schemas.microsoft.com/office/drawing/2018/hyperlinkcolor" val="tx"/>
                    </a:ext>
                  </a:extLst>
                </a:hlinkClick>
              </a:rPr>
              <a:t>Affiche des services pour enfants du CAÉB</a:t>
            </a:r>
            <a:r>
              <a:rPr lang="fr-CA" sz="3200" noProof="0" dirty="0"/>
              <a:t> </a:t>
            </a:r>
          </a:p>
          <a:p>
            <a:pPr marL="0" indent="0">
              <a:buNone/>
            </a:pPr>
            <a:endParaRPr lang="fr-CA" noProof="0" dirty="0"/>
          </a:p>
        </p:txBody>
      </p:sp>
      <p:pic>
        <p:nvPicPr>
          <p:cNvPr id="6" name="Picture 5">
            <a:extLst>
              <a:ext uri="{FF2B5EF4-FFF2-40B4-BE49-F238E27FC236}">
                <a16:creationId xmlns:a16="http://schemas.microsoft.com/office/drawing/2014/main" id="{51DEA181-457A-AC61-9169-BD00F5D901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19236" y="827372"/>
            <a:ext cx="4103431" cy="5248229"/>
          </a:xfrm>
          <a:prstGeom prst="rect">
            <a:avLst/>
          </a:prstGeom>
        </p:spPr>
      </p:pic>
    </p:spTree>
    <p:extLst>
      <p:ext uri="{BB962C8B-B14F-4D97-AF65-F5344CB8AC3E}">
        <p14:creationId xmlns:p14="http://schemas.microsoft.com/office/powerpoint/2010/main" val="970506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0DD9C-F4BE-27E2-B70E-A1C4E7DCCB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3FA4C-AA6C-3549-7B34-FC9B82DB16A9}"/>
              </a:ext>
            </a:extLst>
          </p:cNvPr>
          <p:cNvSpPr>
            <a:spLocks noGrp="1"/>
          </p:cNvSpPr>
          <p:nvPr>
            <p:ph type="title"/>
            <p:custDataLst>
              <p:tags r:id="rId1"/>
            </p:custDataLst>
          </p:nvPr>
        </p:nvSpPr>
        <p:spPr/>
        <p:txBody>
          <a:bodyPr/>
          <a:lstStyle/>
          <a:p>
            <a:r>
              <a:rPr lang="fr-CA" noProof="0" dirty="0"/>
              <a:t>Ressources</a:t>
            </a:r>
          </a:p>
        </p:txBody>
      </p:sp>
      <p:sp>
        <p:nvSpPr>
          <p:cNvPr id="3" name="Content Placeholder 2">
            <a:extLst>
              <a:ext uri="{FF2B5EF4-FFF2-40B4-BE49-F238E27FC236}">
                <a16:creationId xmlns:a16="http://schemas.microsoft.com/office/drawing/2014/main" id="{232D4639-0A30-35C7-2BE2-EB6A6F1D9161}"/>
              </a:ext>
            </a:extLst>
          </p:cNvPr>
          <p:cNvSpPr>
            <a:spLocks noGrp="1"/>
          </p:cNvSpPr>
          <p:nvPr>
            <p:ph idx="1"/>
            <p:custDataLst>
              <p:tags r:id="rId2"/>
            </p:custDataLst>
          </p:nvPr>
        </p:nvSpPr>
        <p:spPr>
          <a:xfrm>
            <a:off x="609599" y="1504666"/>
            <a:ext cx="11464414" cy="4099722"/>
          </a:xfrm>
        </p:spPr>
        <p:txBody>
          <a:bodyPr>
            <a:normAutofit fontScale="92500" lnSpcReduction="20000"/>
          </a:bodyPr>
          <a:lstStyle/>
          <a:p>
            <a:pPr>
              <a:buClr>
                <a:srgbClr val="800000"/>
              </a:buClr>
            </a:pPr>
            <a:r>
              <a:rPr lang="fr-CA" noProof="0" dirty="0">
                <a:ea typeface="Verdana" panose="020B0604030504040204" pitchFamily="34" charset="0"/>
                <a:hlinkClick r:id="rId5">
                  <a:extLst>
                    <a:ext uri="{A12FA001-AC4F-418D-AE19-62706E023703}">
                      <ahyp:hlinkClr xmlns:ahyp="http://schemas.microsoft.com/office/drawing/2018/hyperlinkcolor" val="tx"/>
                    </a:ext>
                  </a:extLst>
                </a:hlinkClick>
              </a:rPr>
              <a:t>Groupe d’intérêt sur l’accès des enfants et des adolescents aux bibliothèques</a:t>
            </a:r>
            <a:endParaRPr lang="fr-CA" sz="3600" noProof="0" dirty="0">
              <a:ea typeface="Verdana" panose="020B0604030504040204" pitchFamily="34" charset="0"/>
            </a:endParaRPr>
          </a:p>
          <a:p>
            <a:pPr>
              <a:buClr>
                <a:srgbClr val="800000"/>
              </a:buClr>
            </a:pPr>
            <a:r>
              <a:rPr lang="fr-CA" noProof="0" dirty="0">
                <a:ea typeface="Verdana" panose="020B0604030504040204" pitchFamily="34" charset="0"/>
                <a:hlinkClick r:id="rId6">
                  <a:extLst>
                    <a:ext uri="{A12FA001-AC4F-418D-AE19-62706E023703}">
                      <ahyp:hlinkClr xmlns:ahyp="http://schemas.microsoft.com/office/drawing/2018/hyperlinkcolor" val="tx"/>
                    </a:ext>
                  </a:extLst>
                </a:hlinkClick>
              </a:rPr>
              <a:t>Groupe consultatif des enseignants</a:t>
            </a:r>
            <a:r>
              <a:rPr lang="fr-CA" noProof="0" dirty="0">
                <a:ea typeface="Verdana" panose="020B0604030504040204" pitchFamily="34" charset="0"/>
              </a:rPr>
              <a:t> (en anglais)</a:t>
            </a:r>
            <a:endParaRPr lang="fr-CA" sz="3600" noProof="0" dirty="0">
              <a:ea typeface="Verdana" panose="020B0604030504040204" pitchFamily="34" charset="0"/>
            </a:endParaRPr>
          </a:p>
          <a:p>
            <a:pPr>
              <a:buClr>
                <a:srgbClr val="800000"/>
              </a:buClr>
            </a:pPr>
            <a:r>
              <a:rPr lang="fr-CA" dirty="0">
                <a:ea typeface="Verdana" panose="020B0604030504040204" pitchFamily="34" charset="0"/>
                <a:hlinkClick r:id="rId7">
                  <a:extLst>
                    <a:ext uri="{A12FA001-AC4F-418D-AE19-62706E023703}">
                      <ahyp:hlinkClr xmlns:ahyp="http://schemas.microsoft.com/office/drawing/2018/hyperlinkcolor" val="tx"/>
                    </a:ext>
                  </a:extLst>
                </a:hlinkClick>
              </a:rPr>
              <a:t>Ressources à l’intention des enfants et des adolescents handicapés</a:t>
            </a:r>
            <a:endParaRPr lang="fr-CA" sz="3600" noProof="0" dirty="0">
              <a:ea typeface="Verdana" panose="020B0604030504040204" pitchFamily="34" charset="0"/>
            </a:endParaRPr>
          </a:p>
          <a:p>
            <a:pPr>
              <a:buClr>
                <a:srgbClr val="800000"/>
              </a:buClr>
            </a:pPr>
            <a:r>
              <a:rPr lang="fr-CA" noProof="0" dirty="0">
                <a:ea typeface="Verdana" panose="020B0604030504040204" pitchFamily="34" charset="0"/>
                <a:hlinkClick r:id="rId8">
                  <a:extLst>
                    <a:ext uri="{A12FA001-AC4F-418D-AE19-62706E023703}">
                      <ahyp:hlinkClr xmlns:ahyp="http://schemas.microsoft.com/office/drawing/2018/hyperlinkcolor" val="tx"/>
                    </a:ext>
                  </a:extLst>
                </a:hlinkClick>
              </a:rPr>
              <a:t>Bibliothèques Accessibles</a:t>
            </a:r>
            <a:r>
              <a:rPr lang="fr-CA" noProof="0" dirty="0">
                <a:ea typeface="Verdana" panose="020B0604030504040204" pitchFamily="34" charset="0"/>
              </a:rPr>
              <a:t> (CRABP)</a:t>
            </a:r>
          </a:p>
          <a:p>
            <a:pPr>
              <a:buClr>
                <a:srgbClr val="800000"/>
              </a:buClr>
            </a:pPr>
            <a:r>
              <a:rPr lang="fr-CA" sz="3600" noProof="0" dirty="0">
                <a:ea typeface="Verdana" panose="020B0604030504040204" pitchFamily="34" charset="0"/>
                <a:hlinkClick r:id="rId9">
                  <a:extLst>
                    <a:ext uri="{A12FA001-AC4F-418D-AE19-62706E023703}">
                      <ahyp:hlinkClr xmlns:ahyp="http://schemas.microsoft.com/office/drawing/2018/hyperlinkcolor" val="tx"/>
                    </a:ext>
                  </a:extLst>
                </a:hlinkClick>
              </a:rPr>
              <a:t>BC SRC Inclusion and </a:t>
            </a:r>
            <a:r>
              <a:rPr lang="fr-CA" sz="3600" noProof="0" dirty="0" err="1">
                <a:ea typeface="Verdana" panose="020B0604030504040204" pitchFamily="34" charset="0"/>
                <a:hlinkClick r:id="rId9">
                  <a:extLst>
                    <a:ext uri="{A12FA001-AC4F-418D-AE19-62706E023703}">
                      <ahyp:hlinkClr xmlns:ahyp="http://schemas.microsoft.com/office/drawing/2018/hyperlinkcolor" val="tx"/>
                    </a:ext>
                  </a:extLst>
                </a:hlinkClick>
              </a:rPr>
              <a:t>Accessibility</a:t>
            </a:r>
            <a:r>
              <a:rPr lang="fr-CA" sz="3600" noProof="0" dirty="0">
                <a:ea typeface="Verdana" panose="020B0604030504040204" pitchFamily="34" charset="0"/>
              </a:rPr>
              <a:t> </a:t>
            </a:r>
            <a:r>
              <a:rPr lang="fr-CA" noProof="0" dirty="0">
                <a:ea typeface="Verdana" panose="020B0604030504040204" pitchFamily="34" charset="0"/>
              </a:rPr>
              <a:t>(en anglais)</a:t>
            </a:r>
            <a:endParaRPr lang="fr-CA" sz="3600" noProof="0" dirty="0">
              <a:ea typeface="Verdana" panose="020B0604030504040204" pitchFamily="34" charset="0"/>
            </a:endParaRPr>
          </a:p>
          <a:p>
            <a:pPr>
              <a:buClr>
                <a:srgbClr val="800000"/>
              </a:buClr>
            </a:pPr>
            <a:r>
              <a:rPr lang="fr-CA" noProof="0" dirty="0">
                <a:ea typeface="Verdana" panose="020B0604030504040204" pitchFamily="34" charset="0"/>
              </a:rPr>
              <a:t>Page </a:t>
            </a:r>
            <a:r>
              <a:rPr lang="fr-CA" i="1" noProof="0" dirty="0">
                <a:ea typeface="Verdana" panose="020B0604030504040204" pitchFamily="34" charset="0"/>
                <a:hlinkClick r:id="rId10">
                  <a:extLst>
                    <a:ext uri="{A12FA001-AC4F-418D-AE19-62706E023703}">
                      <ahyp:hlinkClr xmlns:ahyp="http://schemas.microsoft.com/office/drawing/2018/hyperlinkcolor" val="tx"/>
                    </a:ext>
                  </a:extLst>
                </a:hlinkClick>
              </a:rPr>
              <a:t>Pensez accessibilité</a:t>
            </a:r>
            <a:r>
              <a:rPr lang="fr-CA" noProof="0" dirty="0">
                <a:ea typeface="Verdana" panose="020B0604030504040204" pitchFamily="34" charset="0"/>
                <a:hlinkClick r:id="rId10">
                  <a:extLst>
                    <a:ext uri="{A12FA001-AC4F-418D-AE19-62706E023703}">
                      <ahyp:hlinkClr xmlns:ahyp="http://schemas.microsoft.com/office/drawing/2018/hyperlinkcolor" val="tx"/>
                    </a:ext>
                  </a:extLst>
                </a:hlinkClick>
              </a:rPr>
              <a:t> du CLÉTD</a:t>
            </a:r>
            <a:endParaRPr lang="fr-CA" noProof="0" dirty="0"/>
          </a:p>
        </p:txBody>
      </p:sp>
    </p:spTree>
    <p:extLst>
      <p:ext uri="{BB962C8B-B14F-4D97-AF65-F5344CB8AC3E}">
        <p14:creationId xmlns:p14="http://schemas.microsoft.com/office/powerpoint/2010/main" val="3333733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6553-5370-4BEB-A2DB-CC466AB77B60}"/>
              </a:ext>
            </a:extLst>
          </p:cNvPr>
          <p:cNvSpPr>
            <a:spLocks noGrp="1"/>
          </p:cNvSpPr>
          <p:nvPr>
            <p:ph type="title"/>
            <p:custDataLst>
              <p:tags r:id="rId1"/>
            </p:custDataLst>
          </p:nvPr>
        </p:nvSpPr>
        <p:spPr/>
        <p:txBody>
          <a:bodyPr/>
          <a:lstStyle/>
          <a:p>
            <a:r>
              <a:rPr lang="fr-CA" noProof="0" dirty="0"/>
              <a:t>Merci!</a:t>
            </a:r>
          </a:p>
        </p:txBody>
      </p:sp>
      <p:sp>
        <p:nvSpPr>
          <p:cNvPr id="3" name="Content Placeholder 2">
            <a:extLst>
              <a:ext uri="{FF2B5EF4-FFF2-40B4-BE49-F238E27FC236}">
                <a16:creationId xmlns:a16="http://schemas.microsoft.com/office/drawing/2014/main" id="{1064A1F1-25C4-4A72-8935-E6A81DB1152B}"/>
              </a:ext>
            </a:extLst>
          </p:cNvPr>
          <p:cNvSpPr>
            <a:spLocks noGrp="1"/>
          </p:cNvSpPr>
          <p:nvPr>
            <p:ph idx="1"/>
            <p:custDataLst>
              <p:tags r:id="rId2"/>
            </p:custDataLst>
          </p:nvPr>
        </p:nvSpPr>
        <p:spPr/>
        <p:txBody>
          <a:bodyPr>
            <a:normAutofit/>
          </a:bodyPr>
          <a:lstStyle/>
          <a:p>
            <a:r>
              <a:rPr lang="fr-CA" sz="2800" noProof="0" dirty="0">
                <a:solidFill>
                  <a:prstClr val="black"/>
                </a:solidFill>
                <a:ea typeface="Verdana" panose="020B0604030504040204" pitchFamily="34" charset="0"/>
                <a:cs typeface="Verdana" panose="020B0604030504040204" pitchFamily="34" charset="0"/>
              </a:rPr>
              <a:t>Andrea Blake, adjointe au rayonnement</a:t>
            </a:r>
            <a:br>
              <a:rPr lang="fr-CA" sz="2800" noProof="0" dirty="0">
                <a:solidFill>
                  <a:prstClr val="black"/>
                </a:solidFill>
                <a:ea typeface="Verdana" panose="020B0604030504040204" pitchFamily="34" charset="0"/>
                <a:cs typeface="Verdana" panose="020B0604030504040204" pitchFamily="34" charset="0"/>
              </a:rPr>
            </a:br>
            <a:r>
              <a:rPr lang="fr-CA" sz="2800" noProof="0" dirty="0">
                <a:solidFill>
                  <a:schemeClr val="accent1">
                    <a:lumMod val="75000"/>
                  </a:schemeClr>
                </a:solidFill>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andrea.blake@bibliocaeb.ca</a:t>
            </a:r>
            <a:r>
              <a:rPr lang="fr-CA" sz="2800" noProof="0" dirty="0">
                <a:solidFill>
                  <a:schemeClr val="accent1">
                    <a:lumMod val="75000"/>
                  </a:schemeClr>
                </a:solidFill>
                <a:ea typeface="Verdana" panose="020B0604030504040204" pitchFamily="34" charset="0"/>
                <a:cs typeface="Verdana" panose="020B0604030504040204" pitchFamily="34" charset="0"/>
              </a:rPr>
              <a:t> </a:t>
            </a:r>
            <a:br>
              <a:rPr lang="fr-CA" sz="2800" noProof="0" dirty="0">
                <a:solidFill>
                  <a:schemeClr val="accent1">
                    <a:lumMod val="75000"/>
                  </a:schemeClr>
                </a:solidFill>
                <a:ea typeface="Verdana" panose="020B0604030504040204" pitchFamily="34" charset="0"/>
                <a:cs typeface="Verdana" panose="020B0604030504040204" pitchFamily="34" charset="0"/>
              </a:rPr>
            </a:br>
            <a:endParaRPr lang="fr-CA" sz="2800" noProof="0" dirty="0">
              <a:solidFill>
                <a:schemeClr val="accent1">
                  <a:lumMod val="75000"/>
                </a:schemeClr>
              </a:solidFill>
              <a:ea typeface="Verdana" panose="020B0604030504040204" pitchFamily="34" charset="0"/>
              <a:cs typeface="Verdana" panose="020B0604030504040204" pitchFamily="34" charset="0"/>
            </a:endParaRPr>
          </a:p>
          <a:p>
            <a:r>
              <a:rPr lang="fr-CA" sz="2800" noProof="0" dirty="0">
                <a:ea typeface="Verdana" panose="020B0604030504040204" pitchFamily="34" charset="0"/>
                <a:cs typeface="Verdana" panose="020B0604030504040204" pitchFamily="34" charset="0"/>
              </a:rPr>
              <a:t>Services aux membres</a:t>
            </a:r>
            <a:br>
              <a:rPr lang="fr-CA" sz="2800" noProof="0" dirty="0">
                <a:ea typeface="Verdana" panose="020B0604030504040204" pitchFamily="34" charset="0"/>
                <a:cs typeface="Verdana" panose="020B0604030504040204" pitchFamily="34" charset="0"/>
              </a:rPr>
            </a:br>
            <a:r>
              <a:rPr lang="fr-CA" sz="2800" noProof="0" dirty="0">
                <a:solidFill>
                  <a:schemeClr val="accent1">
                    <a:lumMod val="75000"/>
                  </a:schemeClr>
                </a:solidFill>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membres@bibliocaeb.ca</a:t>
            </a:r>
            <a:br>
              <a:rPr lang="fr-CA" sz="2800" noProof="0" dirty="0">
                <a:solidFill>
                  <a:schemeClr val="accent1">
                    <a:lumMod val="75000"/>
                  </a:schemeClr>
                </a:solidFill>
                <a:ea typeface="Verdana" panose="020B0604030504040204" pitchFamily="34" charset="0"/>
                <a:cs typeface="Verdana" panose="020B0604030504040204" pitchFamily="34" charset="0"/>
              </a:rPr>
            </a:br>
            <a:r>
              <a:rPr lang="fr-CA" sz="2800" noProof="0" dirty="0">
                <a:solidFill>
                  <a:prstClr val="black"/>
                </a:solidFill>
                <a:ea typeface="Verdana" panose="020B0604030504040204" pitchFamily="34" charset="0"/>
              </a:rPr>
              <a:t>1-855-655-2273, poste 2</a:t>
            </a:r>
          </a:p>
          <a:p>
            <a:r>
              <a:rPr lang="fr-CA" sz="2800" noProof="0" dirty="0">
                <a:solidFill>
                  <a:schemeClr val="accent1">
                    <a:lumMod val="75000"/>
                  </a:schemeClr>
                </a:solidFill>
                <a:ea typeface="Verdana" panose="020B0604030504040204" pitchFamily="34" charset="0"/>
                <a:hlinkClick r:id="rId7">
                  <a:extLst>
                    <a:ext uri="{A12FA001-AC4F-418D-AE19-62706E023703}">
                      <ahyp:hlinkClr xmlns:ahyp="http://schemas.microsoft.com/office/drawing/2018/hyperlinkcolor" val="tx"/>
                    </a:ext>
                  </a:extLst>
                </a:hlinkClick>
              </a:rPr>
              <a:t>bibliocaeb.ca</a:t>
            </a:r>
            <a:endParaRPr lang="fr-CA" sz="2800" noProof="0" dirty="0">
              <a:solidFill>
                <a:schemeClr val="accent1">
                  <a:lumMod val="75000"/>
                </a:schemeClr>
              </a:solidFill>
              <a:ea typeface="Verdana" panose="020B0604030504040204" pitchFamily="34" charset="0"/>
            </a:endParaRPr>
          </a:p>
          <a:p>
            <a:pPr marL="0" indent="0">
              <a:buNone/>
            </a:pPr>
            <a:endParaRPr lang="fr-CA" sz="2800" noProof="0" dirty="0">
              <a:solidFill>
                <a:schemeClr val="accent1">
                  <a:lumMod val="50000"/>
                </a:schemeClr>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602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F0B8-BA4D-3D2A-4C1F-018219DCFE0C}"/>
              </a:ext>
            </a:extLst>
          </p:cNvPr>
          <p:cNvSpPr>
            <a:spLocks noGrp="1"/>
          </p:cNvSpPr>
          <p:nvPr>
            <p:ph type="title"/>
            <p:custDataLst>
              <p:tags r:id="rId1"/>
            </p:custDataLst>
          </p:nvPr>
        </p:nvSpPr>
        <p:spPr/>
        <p:txBody>
          <a:bodyPr/>
          <a:lstStyle/>
          <a:p>
            <a:r>
              <a:rPr lang="fr-CA" noProof="0">
                <a:ea typeface="Verdana"/>
              </a:rPr>
              <a:t>Objectifs d’apprentissage</a:t>
            </a:r>
            <a:endParaRPr lang="fr-CA" noProof="0"/>
          </a:p>
        </p:txBody>
      </p:sp>
      <p:sp>
        <p:nvSpPr>
          <p:cNvPr id="6" name="Content Placeholder 5">
            <a:extLst>
              <a:ext uri="{FF2B5EF4-FFF2-40B4-BE49-F238E27FC236}">
                <a16:creationId xmlns:a16="http://schemas.microsoft.com/office/drawing/2014/main" id="{2623A27B-5EB6-F8BD-6C05-ECF46F06822D}"/>
              </a:ext>
            </a:extLst>
          </p:cNvPr>
          <p:cNvSpPr>
            <a:spLocks noGrp="1"/>
          </p:cNvSpPr>
          <p:nvPr>
            <p:ph idx="1"/>
            <p:custDataLst>
              <p:tags r:id="rId2"/>
            </p:custDataLst>
          </p:nvPr>
        </p:nvSpPr>
        <p:spPr>
          <a:xfrm>
            <a:off x="584947" y="1505044"/>
            <a:ext cx="10764371" cy="4028421"/>
          </a:xfrm>
        </p:spPr>
        <p:txBody>
          <a:bodyPr>
            <a:normAutofit fontScale="92500"/>
          </a:bodyPr>
          <a:lstStyle/>
          <a:p>
            <a:pPr algn="l">
              <a:buFont typeface="Arial" panose="020B0604020202020204" pitchFamily="34" charset="0"/>
              <a:buChar char="•"/>
            </a:pPr>
            <a:r>
              <a:rPr lang="fr-CA" sz="3200" b="0" i="0" noProof="0" dirty="0">
                <a:effectLst/>
              </a:rPr>
              <a:t>Comment rendre votre club inclusif, de la planification à l’évaluation en passant par la mise en œuvre</a:t>
            </a:r>
          </a:p>
          <a:p>
            <a:pPr algn="l">
              <a:buFont typeface="Arial" panose="020B0604020202020204" pitchFamily="34" charset="0"/>
              <a:buChar char="•"/>
            </a:pPr>
            <a:r>
              <a:rPr lang="fr-CA" sz="3200" b="0" i="0" noProof="0" dirty="0">
                <a:effectLst/>
              </a:rPr>
              <a:t>Pourquoi les bibliothèques devraient proposer des formats accessibles dans leurs activités de lecture</a:t>
            </a:r>
          </a:p>
          <a:p>
            <a:pPr algn="l">
              <a:buFont typeface="Arial" panose="020B0604020202020204" pitchFamily="34" charset="0"/>
              <a:buChar char="•"/>
            </a:pPr>
            <a:r>
              <a:rPr lang="fr-CA" sz="3200" b="0" i="0" noProof="0" dirty="0">
                <a:effectLst/>
              </a:rPr>
              <a:t>Prise en compte de l’accessibilité dans les clubs de lecture : suivi de la lecture, cadeaux, etc.</a:t>
            </a:r>
          </a:p>
          <a:p>
            <a:r>
              <a:rPr lang="fr-CA" sz="3200" dirty="0"/>
              <a:t>Idées de bricolage et d’activités accessibles</a:t>
            </a:r>
          </a:p>
          <a:p>
            <a:pPr marL="0" indent="0" algn="l">
              <a:buNone/>
            </a:pPr>
            <a:endParaRPr lang="fr-CA" sz="3200" b="0" i="0" noProof="0" dirty="0">
              <a:effectLst/>
            </a:endParaRPr>
          </a:p>
          <a:p>
            <a:pPr algn="l">
              <a:buFont typeface="Arial" panose="020B0604020202020204" pitchFamily="34" charset="0"/>
              <a:buChar char="•"/>
            </a:pPr>
            <a:endParaRPr lang="fr-CA" b="0" i="0" noProof="0" dirty="0">
              <a:effectLst/>
            </a:endParaRPr>
          </a:p>
        </p:txBody>
      </p:sp>
    </p:spTree>
    <p:extLst>
      <p:ext uri="{BB962C8B-B14F-4D97-AF65-F5344CB8AC3E}">
        <p14:creationId xmlns:p14="http://schemas.microsoft.com/office/powerpoint/2010/main" val="373661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5919-AE70-FFD9-9543-E1158C1EDDDE}"/>
              </a:ext>
            </a:extLst>
          </p:cNvPr>
          <p:cNvSpPr>
            <a:spLocks noGrp="1"/>
          </p:cNvSpPr>
          <p:nvPr>
            <p:ph type="title"/>
            <p:custDataLst>
              <p:tags r:id="rId1"/>
            </p:custDataLst>
          </p:nvPr>
        </p:nvSpPr>
        <p:spPr/>
        <p:txBody>
          <a:bodyPr anchor="ctr">
            <a:normAutofit/>
          </a:bodyPr>
          <a:lstStyle/>
          <a:p>
            <a:r>
              <a:rPr lang="fr-CA" noProof="0" dirty="0"/>
              <a:t>Témoignage</a:t>
            </a:r>
          </a:p>
        </p:txBody>
      </p:sp>
      <p:sp>
        <p:nvSpPr>
          <p:cNvPr id="9" name="Content Placeholder 2">
            <a:extLst>
              <a:ext uri="{FF2B5EF4-FFF2-40B4-BE49-F238E27FC236}">
                <a16:creationId xmlns:a16="http://schemas.microsoft.com/office/drawing/2014/main" id="{30700F2A-5E83-117F-33ED-511342912D9E}"/>
              </a:ext>
            </a:extLst>
          </p:cNvPr>
          <p:cNvSpPr>
            <a:spLocks noGrp="1"/>
          </p:cNvSpPr>
          <p:nvPr>
            <p:ph idx="1"/>
            <p:custDataLst>
              <p:tags r:id="rId2"/>
            </p:custDataLst>
          </p:nvPr>
        </p:nvSpPr>
        <p:spPr>
          <a:xfrm>
            <a:off x="609600" y="1166018"/>
            <a:ext cx="10972800" cy="4525963"/>
          </a:xfrm>
        </p:spPr>
        <p:txBody>
          <a:bodyPr>
            <a:normAutofit/>
          </a:bodyPr>
          <a:lstStyle/>
          <a:p>
            <a:pPr marL="0" marR="0" indent="0">
              <a:buNone/>
            </a:pPr>
            <a:r>
              <a:rPr lang="fr-CA" sz="3000" noProof="0" dirty="0">
                <a:solidFill>
                  <a:srgbClr val="000000"/>
                </a:solidFill>
                <a:effectLst/>
                <a:ea typeface="Times New Roman" panose="02020603050405020304" pitchFamily="18" charset="0"/>
                <a:cs typeface="Aptos" panose="020B0004020202020204" pitchFamily="34" charset="0"/>
              </a:rPr>
              <a:t>« Ma petite fille a des capacités diverses et est gênée de lire parce qu’elle est en 4</a:t>
            </a:r>
            <a:r>
              <a:rPr lang="fr-CA" sz="3000" baseline="30000" noProof="0" dirty="0">
                <a:solidFill>
                  <a:srgbClr val="000000"/>
                </a:solidFill>
                <a:effectLst/>
                <a:ea typeface="Times New Roman" panose="02020603050405020304" pitchFamily="18" charset="0"/>
                <a:cs typeface="Aptos" panose="020B0004020202020204" pitchFamily="34" charset="0"/>
              </a:rPr>
              <a:t>e</a:t>
            </a:r>
            <a:r>
              <a:rPr lang="fr-CA" sz="3000" noProof="0" dirty="0">
                <a:solidFill>
                  <a:srgbClr val="000000"/>
                </a:solidFill>
                <a:effectLst/>
                <a:ea typeface="Times New Roman" panose="02020603050405020304" pitchFamily="18" charset="0"/>
                <a:cs typeface="Aptos" panose="020B0004020202020204" pitchFamily="34" charset="0"/>
              </a:rPr>
              <a:t> année avec un niveau de lecture de première année. Le club de lecture d’été a transformé cela en « fierté de lire »! Elle a même commencé à lire toute seule au lit le soir avec une lampe de poche – j’en ai pleuré de joie. » </a:t>
            </a:r>
          </a:p>
          <a:p>
            <a:pPr marL="0" marR="0" indent="0">
              <a:buNone/>
            </a:pPr>
            <a:endParaRPr lang="fr-CA" sz="3000" noProof="0" dirty="0">
              <a:solidFill>
                <a:srgbClr val="000000"/>
              </a:solidFill>
              <a:ea typeface="Times New Roman" panose="02020603050405020304" pitchFamily="18" charset="0"/>
              <a:cs typeface="Aptos" panose="020B0004020202020204" pitchFamily="34" charset="0"/>
            </a:endParaRPr>
          </a:p>
          <a:p>
            <a:pPr marL="0" marR="0" indent="0">
              <a:buNone/>
            </a:pPr>
            <a:r>
              <a:rPr lang="fr-CA" sz="3000" noProof="0" dirty="0">
                <a:solidFill>
                  <a:srgbClr val="000000"/>
                </a:solidFill>
                <a:ea typeface="Times New Roman" panose="02020603050405020304" pitchFamily="18" charset="0"/>
                <a:cs typeface="Aptos" panose="020B0004020202020204" pitchFamily="34" charset="0"/>
              </a:rPr>
              <a:t>~Fiche de commentaires d’un parent de</a:t>
            </a:r>
            <a:r>
              <a:rPr lang="fr-CA" sz="3000" noProof="0" dirty="0">
                <a:solidFill>
                  <a:srgbClr val="000000"/>
                </a:solidFill>
                <a:effectLst/>
                <a:ea typeface="Times New Roman" panose="02020603050405020304" pitchFamily="18" charset="0"/>
                <a:cs typeface="Aptos" panose="020B0004020202020204" pitchFamily="34" charset="0"/>
              </a:rPr>
              <a:t> </a:t>
            </a:r>
            <a:r>
              <a:rPr lang="fr-CA" sz="3000" dirty="0">
                <a:solidFill>
                  <a:srgbClr val="000000"/>
                </a:solidFill>
                <a:ea typeface="Times New Roman" panose="02020603050405020304" pitchFamily="18" charset="0"/>
                <a:cs typeface="Aptos" panose="020B0004020202020204" pitchFamily="34" charset="0"/>
              </a:rPr>
              <a:t>la bibliothèque publique de Cambridge</a:t>
            </a:r>
            <a:endParaRPr lang="fr-CA" sz="3000" noProof="0" dirty="0">
              <a:effectLst/>
              <a:ea typeface="Aptos" panose="020B0004020202020204" pitchFamily="34" charset="0"/>
              <a:cs typeface="Aptos" panose="020B0004020202020204" pitchFamily="34" charset="0"/>
            </a:endParaRPr>
          </a:p>
          <a:p>
            <a:endParaRPr lang="fr-CA" noProof="0" dirty="0"/>
          </a:p>
        </p:txBody>
      </p:sp>
    </p:spTree>
    <p:extLst>
      <p:ext uri="{BB962C8B-B14F-4D97-AF65-F5344CB8AC3E}">
        <p14:creationId xmlns:p14="http://schemas.microsoft.com/office/powerpoint/2010/main" val="990290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92FB07-1365-C69A-89A2-C275A9D23586}"/>
              </a:ext>
            </a:extLst>
          </p:cNvPr>
          <p:cNvSpPr>
            <a:spLocks noGrp="1"/>
          </p:cNvSpPr>
          <p:nvPr>
            <p:ph type="title"/>
            <p:custDataLst>
              <p:tags r:id="rId1"/>
            </p:custDataLst>
          </p:nvPr>
        </p:nvSpPr>
        <p:spPr>
          <a:xfrm>
            <a:off x="609600" y="274638"/>
            <a:ext cx="7781026" cy="1143000"/>
          </a:xfrm>
        </p:spPr>
        <p:txBody>
          <a:bodyPr>
            <a:normAutofit/>
          </a:bodyPr>
          <a:lstStyle/>
          <a:p>
            <a:r>
              <a:rPr lang="fr-CA" noProof="0" dirty="0">
                <a:solidFill>
                  <a:schemeClr val="accent1">
                    <a:lumMod val="50000"/>
                  </a:schemeClr>
                </a:solidFill>
                <a:ea typeface="Verdana"/>
              </a:rPr>
              <a:t>Le </a:t>
            </a:r>
            <a:r>
              <a:rPr lang="fr-CA" sz="4800" noProof="0" dirty="0">
                <a:ea typeface="Verdana"/>
              </a:rPr>
              <a:t>CAÉB, c’est quoi</a:t>
            </a:r>
            <a:r>
              <a:rPr lang="fr-CA" noProof="0" dirty="0">
                <a:solidFill>
                  <a:schemeClr val="accent1">
                    <a:lumMod val="50000"/>
                  </a:schemeClr>
                </a:solidFill>
                <a:ea typeface="Verdana"/>
              </a:rPr>
              <a:t>?</a:t>
            </a:r>
          </a:p>
        </p:txBody>
      </p:sp>
      <p:sp>
        <p:nvSpPr>
          <p:cNvPr id="4" name="Content Placeholder 3">
            <a:extLst>
              <a:ext uri="{FF2B5EF4-FFF2-40B4-BE49-F238E27FC236}">
                <a16:creationId xmlns:a16="http://schemas.microsoft.com/office/drawing/2014/main" id="{2A0E0140-36B7-3143-0CE5-7CDE7007ADF9}"/>
              </a:ext>
            </a:extLst>
          </p:cNvPr>
          <p:cNvSpPr>
            <a:spLocks noGrp="1"/>
          </p:cNvSpPr>
          <p:nvPr>
            <p:ph idx="1"/>
            <p:custDataLst>
              <p:tags r:id="rId2"/>
            </p:custDataLst>
          </p:nvPr>
        </p:nvSpPr>
        <p:spPr>
          <a:xfrm>
            <a:off x="609599" y="1417638"/>
            <a:ext cx="7834984" cy="4525963"/>
          </a:xfrm>
        </p:spPr>
        <p:txBody>
          <a:bodyPr vert="horz" lIns="91440" tIns="45720" rIns="91440" bIns="45720" rtlCol="0" anchor="t">
            <a:normAutofit/>
          </a:bodyPr>
          <a:lstStyle/>
          <a:p>
            <a:r>
              <a:rPr lang="fr-CA" sz="2800" noProof="0" dirty="0"/>
              <a:t>Un service de </a:t>
            </a:r>
            <a:r>
              <a:rPr lang="fr-CA" sz="2800" noProof="0" dirty="0">
                <a:ea typeface="Verdana"/>
              </a:rPr>
              <a:t>bibliothèque gratuit offert par le biais des bibliothèques publiques canadiennes</a:t>
            </a:r>
          </a:p>
          <a:p>
            <a:r>
              <a:rPr lang="fr-CA" sz="2800" noProof="0" dirty="0"/>
              <a:t>Proposé aux personnes incapables de lire les imprimés de partout au Canada</a:t>
            </a:r>
            <a:endParaRPr lang="fr-CA" sz="2800" noProof="0" dirty="0">
              <a:ea typeface="Verdana"/>
            </a:endParaRPr>
          </a:p>
          <a:p>
            <a:r>
              <a:rPr lang="fr-CA" sz="2800" noProof="0" dirty="0"/>
              <a:t>Fournit des documents à lire en médias substituts (accessibles), notamment en braille, en texte électronique et en version audio</a:t>
            </a:r>
            <a:endParaRPr lang="fr-CA" noProof="0" dirty="0"/>
          </a:p>
        </p:txBody>
      </p:sp>
      <p:pic>
        <p:nvPicPr>
          <p:cNvPr id="12" name="Picture 11" descr="Images de mains lisant un livre en braille, d'un homme avec un casque et d'une femme tenant un iPad. CAÉB : L'accessibilité à votre portée.">
            <a:extLst>
              <a:ext uri="{FF2B5EF4-FFF2-40B4-BE49-F238E27FC236}">
                <a16:creationId xmlns:a16="http://schemas.microsoft.com/office/drawing/2014/main" id="{DD8A630D-B160-BFA3-1612-87CD15C80CCE}"/>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rcRect/>
          <a:stretch/>
        </p:blipFill>
        <p:spPr>
          <a:xfrm>
            <a:off x="8812799" y="685204"/>
            <a:ext cx="2929846" cy="5487591"/>
          </a:xfrm>
          <a:prstGeom prst="rect">
            <a:avLst/>
          </a:prstGeom>
        </p:spPr>
      </p:pic>
    </p:spTree>
    <p:extLst>
      <p:ext uri="{BB962C8B-B14F-4D97-AF65-F5344CB8AC3E}">
        <p14:creationId xmlns:p14="http://schemas.microsoft.com/office/powerpoint/2010/main" val="178398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41721-03CE-1C29-9CA7-8A0D4EA8D1D5}"/>
              </a:ext>
            </a:extLst>
          </p:cNvPr>
          <p:cNvSpPr>
            <a:spLocks noGrp="1"/>
          </p:cNvSpPr>
          <p:nvPr>
            <p:ph type="title"/>
          </p:nvPr>
        </p:nvSpPr>
        <p:spPr/>
        <p:txBody>
          <a:bodyPr>
            <a:normAutofit fontScale="90000"/>
          </a:bodyPr>
          <a:lstStyle/>
          <a:p>
            <a:r>
              <a:rPr lang="en-CA" dirty="0"/>
              <a:t>Qui </a:t>
            </a:r>
            <a:r>
              <a:rPr lang="fr-CA" dirty="0"/>
              <a:t>peut emprunter des documents auprès du CAÉB?</a:t>
            </a:r>
          </a:p>
        </p:txBody>
      </p:sp>
      <p:sp>
        <p:nvSpPr>
          <p:cNvPr id="5" name="Content Placeholder 4">
            <a:extLst>
              <a:ext uri="{FF2B5EF4-FFF2-40B4-BE49-F238E27FC236}">
                <a16:creationId xmlns:a16="http://schemas.microsoft.com/office/drawing/2014/main" id="{25D1741C-7222-4D85-EEB2-56AA58217B3B}"/>
              </a:ext>
            </a:extLst>
          </p:cNvPr>
          <p:cNvSpPr>
            <a:spLocks noGrp="1"/>
          </p:cNvSpPr>
          <p:nvPr>
            <p:ph idx="1"/>
          </p:nvPr>
        </p:nvSpPr>
        <p:spPr/>
        <p:txBody>
          <a:bodyPr/>
          <a:lstStyle/>
          <a:p>
            <a:r>
              <a:rPr lang="en-CA" dirty="0"/>
              <a:t>Les </a:t>
            </a:r>
            <a:r>
              <a:rPr lang="en-CA" dirty="0" err="1"/>
              <a:t>personnes</a:t>
            </a:r>
            <a:r>
              <a:rPr lang="en-CA" dirty="0"/>
              <a:t> incapables de lire les </a:t>
            </a:r>
            <a:r>
              <a:rPr lang="en-CA" dirty="0" err="1"/>
              <a:t>imprimés</a:t>
            </a:r>
            <a:r>
              <a:rPr lang="en-CA" dirty="0"/>
              <a:t>​</a:t>
            </a:r>
            <a:br>
              <a:rPr lang="en-CA" dirty="0"/>
            </a:br>
            <a:r>
              <a:rPr lang="en-CA" dirty="0"/>
              <a:t>​</a:t>
            </a:r>
          </a:p>
          <a:p>
            <a:pPr fontAlgn="base"/>
            <a:r>
              <a:rPr lang="en-CA" dirty="0"/>
              <a:t>Ou, </a:t>
            </a:r>
            <a:r>
              <a:rPr lang="en-CA" dirty="0" err="1"/>
              <a:t>en</a:t>
            </a:r>
            <a:r>
              <a:rPr lang="en-CA" dirty="0"/>
              <a:t> </a:t>
            </a:r>
            <a:r>
              <a:rPr lang="en-CA" dirty="0" err="1"/>
              <a:t>leur</a:t>
            </a:r>
            <a:r>
              <a:rPr lang="en-CA" dirty="0"/>
              <a:t> nom :</a:t>
            </a:r>
            <a:r>
              <a:rPr lang="en-US" dirty="0"/>
              <a:t>​</a:t>
            </a:r>
          </a:p>
          <a:p>
            <a:pPr fontAlgn="base"/>
            <a:r>
              <a:rPr lang="en-CA" sz="3200" dirty="0"/>
              <a:t>les bibliothèques </a:t>
            </a:r>
            <a:r>
              <a:rPr lang="en-CA" sz="3200" dirty="0" err="1"/>
              <a:t>publiques</a:t>
            </a:r>
            <a:r>
              <a:rPr lang="en-CA" sz="3200" dirty="0"/>
              <a:t>​</a:t>
            </a:r>
          </a:p>
          <a:p>
            <a:pPr fontAlgn="base"/>
            <a:r>
              <a:rPr lang="en-CA" sz="3200" dirty="0"/>
              <a:t>le personnel </a:t>
            </a:r>
            <a:r>
              <a:rPr lang="en-CA" sz="3200" dirty="0" err="1"/>
              <a:t>enseignant</a:t>
            </a:r>
            <a:r>
              <a:rPr lang="en-CA" sz="3200" dirty="0"/>
              <a:t>​</a:t>
            </a:r>
          </a:p>
          <a:p>
            <a:pPr fontAlgn="base"/>
            <a:r>
              <a:rPr lang="en-CA" sz="3200" dirty="0" err="1"/>
              <a:t>d’autres</a:t>
            </a:r>
            <a:r>
              <a:rPr lang="en-CA" sz="3200" dirty="0"/>
              <a:t> </a:t>
            </a:r>
            <a:r>
              <a:rPr lang="en-CA" sz="3200" dirty="0" err="1"/>
              <a:t>spécialistes</a:t>
            </a:r>
            <a:endParaRPr lang="en-CA" sz="3200" dirty="0"/>
          </a:p>
          <a:p>
            <a:endParaRPr lang="fr-CA" dirty="0"/>
          </a:p>
        </p:txBody>
      </p:sp>
      <p:pic>
        <p:nvPicPr>
          <p:cNvPr id="8" name="Picture 7" descr="Teacher holding a tablet sitting beside young student ">
            <a:extLst>
              <a:ext uri="{FF2B5EF4-FFF2-40B4-BE49-F238E27FC236}">
                <a16:creationId xmlns:a16="http://schemas.microsoft.com/office/drawing/2014/main" id="{108D2286-F62A-0CBA-A149-B949AA188182}"/>
              </a:ext>
            </a:extLst>
          </p:cNvPr>
          <p:cNvPicPr>
            <a:picLocks noChangeAspect="1"/>
          </p:cNvPicPr>
          <p:nvPr/>
        </p:nvPicPr>
        <p:blipFill>
          <a:blip r:embed="rId3"/>
          <a:stretch>
            <a:fillRect/>
          </a:stretch>
        </p:blipFill>
        <p:spPr>
          <a:xfrm>
            <a:off x="7531100" y="3011021"/>
            <a:ext cx="4051300" cy="2628900"/>
          </a:xfrm>
          <a:prstGeom prst="rect">
            <a:avLst/>
          </a:prstGeom>
        </p:spPr>
      </p:pic>
    </p:spTree>
    <p:extLst>
      <p:ext uri="{BB962C8B-B14F-4D97-AF65-F5344CB8AC3E}">
        <p14:creationId xmlns:p14="http://schemas.microsoft.com/office/powerpoint/2010/main" val="1041570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CF2F-999C-C318-CB2E-7BD73764AA18}"/>
              </a:ext>
            </a:extLst>
          </p:cNvPr>
          <p:cNvSpPr>
            <a:spLocks noGrp="1"/>
          </p:cNvSpPr>
          <p:nvPr>
            <p:ph type="title"/>
            <p:custDataLst>
              <p:tags r:id="rId1"/>
            </p:custDataLst>
          </p:nvPr>
        </p:nvSpPr>
        <p:spPr>
          <a:xfrm>
            <a:off x="636917" y="235729"/>
            <a:ext cx="10515600" cy="1325563"/>
          </a:xfrm>
        </p:spPr>
        <p:txBody>
          <a:bodyPr/>
          <a:lstStyle/>
          <a:p>
            <a:r>
              <a:rPr lang="fr-CA" noProof="0" dirty="0"/>
              <a:t>Les incapacités varient…</a:t>
            </a:r>
          </a:p>
        </p:txBody>
      </p:sp>
      <p:sp>
        <p:nvSpPr>
          <p:cNvPr id="3" name="Content Placeholder 2">
            <a:extLst>
              <a:ext uri="{FF2B5EF4-FFF2-40B4-BE49-F238E27FC236}">
                <a16:creationId xmlns:a16="http://schemas.microsoft.com/office/drawing/2014/main" id="{AF3679F3-30BD-F763-CF49-DDF1B61E6F25}"/>
              </a:ext>
            </a:extLst>
          </p:cNvPr>
          <p:cNvSpPr>
            <a:spLocks noGrp="1"/>
          </p:cNvSpPr>
          <p:nvPr>
            <p:ph idx="1"/>
            <p:custDataLst>
              <p:tags r:id="rId2"/>
            </p:custDataLst>
          </p:nvPr>
        </p:nvSpPr>
        <p:spPr>
          <a:xfrm>
            <a:off x="609600" y="1600201"/>
            <a:ext cx="5139018" cy="4525963"/>
          </a:xfrm>
        </p:spPr>
        <p:txBody>
          <a:bodyPr vert="horz" lIns="91440" tIns="45720" rIns="91440" bIns="45720" rtlCol="0" anchor="t">
            <a:normAutofit/>
          </a:bodyPr>
          <a:lstStyle/>
          <a:p>
            <a:r>
              <a:rPr lang="fr-CA" sz="3600" noProof="0">
                <a:ea typeface="+mn-lt"/>
                <a:cs typeface="+mn-lt"/>
              </a:rPr>
              <a:t>   </a:t>
            </a:r>
            <a:r>
              <a:rPr lang="fr-CA" sz="2800" noProof="0">
                <a:ea typeface="+mn-lt"/>
                <a:cs typeface="+mn-lt"/>
              </a:rPr>
              <a:t>Visuel </a:t>
            </a:r>
            <a:endParaRPr lang="fr-CA" sz="2800" noProof="0">
              <a:cs typeface="Calibri"/>
            </a:endParaRPr>
          </a:p>
          <a:p>
            <a:r>
              <a:rPr lang="fr-CA" sz="2800" noProof="0">
                <a:ea typeface="+mn-lt"/>
                <a:cs typeface="+mn-lt"/>
              </a:rPr>
              <a:t>    Physique </a:t>
            </a:r>
            <a:endParaRPr lang="fr-CA" sz="2800" noProof="0"/>
          </a:p>
          <a:p>
            <a:r>
              <a:rPr lang="fr-CA" sz="2800" noProof="0">
                <a:ea typeface="+mn-lt"/>
                <a:cs typeface="+mn-lt"/>
              </a:rPr>
              <a:t>    Apprentissage </a:t>
            </a:r>
            <a:endParaRPr lang="fr-CA" sz="2800" noProof="0"/>
          </a:p>
          <a:p>
            <a:r>
              <a:rPr lang="fr-CA" sz="2800" noProof="0">
                <a:ea typeface="+mn-lt"/>
                <a:cs typeface="+mn-lt"/>
              </a:rPr>
              <a:t>    Santé mentale </a:t>
            </a:r>
            <a:endParaRPr lang="fr-CA" sz="2800" noProof="0"/>
          </a:p>
          <a:p>
            <a:r>
              <a:rPr lang="fr-CA" sz="2800" noProof="0">
                <a:ea typeface="+mn-lt"/>
                <a:cs typeface="+mn-lt"/>
              </a:rPr>
              <a:t>    Développement </a:t>
            </a:r>
            <a:endParaRPr lang="fr-CA" sz="2800" noProof="0"/>
          </a:p>
          <a:p>
            <a:r>
              <a:rPr lang="fr-CA" sz="2800" noProof="0">
                <a:ea typeface="+mn-lt"/>
                <a:cs typeface="+mn-lt"/>
              </a:rPr>
              <a:t>    Trouble auditif  </a:t>
            </a:r>
            <a:endParaRPr lang="fr-CA" sz="2800" noProof="0"/>
          </a:p>
          <a:p>
            <a:endParaRPr lang="fr-CA" sz="3600" noProof="0">
              <a:cs typeface="Calibri"/>
            </a:endParaRPr>
          </a:p>
        </p:txBody>
      </p:sp>
      <p:pic>
        <p:nvPicPr>
          <p:cNvPr id="7" name="Picture 2" descr="Jeune enfant sur les genoux d'une femme avec les mains sur un livre en braille imprimé.">
            <a:extLst>
              <a:ext uri="{FF2B5EF4-FFF2-40B4-BE49-F238E27FC236}">
                <a16:creationId xmlns:a16="http://schemas.microsoft.com/office/drawing/2014/main" id="{68140F95-8F31-A111-F2FB-0A97928AA148}"/>
              </a:ext>
            </a:extLst>
          </p:cNvPr>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t="14440" r="1" b="8857"/>
          <a:stretch/>
        </p:blipFill>
        <p:spPr bwMode="auto">
          <a:xfrm>
            <a:off x="5855322" y="3134270"/>
            <a:ext cx="3241807" cy="33005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e femme tenant la main d'un adolescent handicapé affectant ses mains.">
            <a:extLst>
              <a:ext uri="{FF2B5EF4-FFF2-40B4-BE49-F238E27FC236}">
                <a16:creationId xmlns:a16="http://schemas.microsoft.com/office/drawing/2014/main" id="{53FE2042-6E64-0616-855E-7FD145574EA6}"/>
              </a:ext>
            </a:extLst>
          </p:cNvPr>
          <p:cNvPicPr>
            <a:picLocks noChangeAspect="1"/>
          </p:cNvPicPr>
          <p:nvPr>
            <p:custDataLst>
              <p:tags r:id="rId4"/>
            </p:custDataLst>
          </p:nvPr>
        </p:nvPicPr>
        <p:blipFill rotWithShape="1">
          <a:blip r:embed="rId8"/>
          <a:srcRect l="17982" r="16734" b="2"/>
          <a:stretch/>
        </p:blipFill>
        <p:spPr>
          <a:xfrm>
            <a:off x="8425152" y="230032"/>
            <a:ext cx="3299297" cy="3358091"/>
          </a:xfrm>
          <a:prstGeom prst="rect">
            <a:avLst/>
          </a:prstGeom>
        </p:spPr>
      </p:pic>
    </p:spTree>
    <p:extLst>
      <p:ext uri="{BB962C8B-B14F-4D97-AF65-F5344CB8AC3E}">
        <p14:creationId xmlns:p14="http://schemas.microsoft.com/office/powerpoint/2010/main" val="56136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10FA-8998-8D2E-4CB1-119D6D7F5A65}"/>
              </a:ext>
            </a:extLst>
          </p:cNvPr>
          <p:cNvSpPr>
            <a:spLocks noGrp="1"/>
          </p:cNvSpPr>
          <p:nvPr>
            <p:ph type="title"/>
            <p:custDataLst>
              <p:tags r:id="rId1"/>
            </p:custDataLst>
          </p:nvPr>
        </p:nvSpPr>
        <p:spPr/>
        <p:txBody>
          <a:bodyPr>
            <a:normAutofit/>
          </a:bodyPr>
          <a:lstStyle/>
          <a:p>
            <a:r>
              <a:rPr lang="fr-CA" sz="4800" kern="0" noProof="0">
                <a:effectLst/>
                <a:ea typeface="Verdana" panose="020B0604030504040204" pitchFamily="34" charset="0"/>
                <a:cs typeface="Verdana" panose="020B0604030504040204" pitchFamily="34" charset="0"/>
              </a:rPr>
              <a:t>Accessible dès la conception</a:t>
            </a:r>
            <a:endParaRPr lang="fr-CA" noProof="0"/>
          </a:p>
        </p:txBody>
      </p:sp>
      <p:sp>
        <p:nvSpPr>
          <p:cNvPr id="3" name="Content Placeholder 2">
            <a:extLst>
              <a:ext uri="{FF2B5EF4-FFF2-40B4-BE49-F238E27FC236}">
                <a16:creationId xmlns:a16="http://schemas.microsoft.com/office/drawing/2014/main" id="{88996394-4E2B-3171-D6DE-006F5075CDDF}"/>
              </a:ext>
            </a:extLst>
          </p:cNvPr>
          <p:cNvSpPr>
            <a:spLocks noGrp="1"/>
          </p:cNvSpPr>
          <p:nvPr>
            <p:ph idx="1"/>
            <p:custDataLst>
              <p:tags r:id="rId2"/>
            </p:custDataLst>
          </p:nvPr>
        </p:nvSpPr>
        <p:spPr>
          <a:xfrm>
            <a:off x="609600" y="1993490"/>
            <a:ext cx="5486400" cy="4525963"/>
          </a:xfrm>
        </p:spPr>
        <p:txBody>
          <a:bodyPr>
            <a:normAutofit/>
          </a:bodyPr>
          <a:lstStyle/>
          <a:p>
            <a:r>
              <a:rPr lang="fr-CA" sz="2800" dirty="0"/>
              <a:t>L’</a:t>
            </a:r>
            <a:r>
              <a:rPr lang="fr-CA" sz="2800" noProof="0" dirty="0"/>
              <a:t>accessibilité = proactive</a:t>
            </a:r>
          </a:p>
          <a:p>
            <a:r>
              <a:rPr lang="fr-CA" sz="2800" noProof="0" dirty="0"/>
              <a:t>Plus facile de prévoir que de s’adapter au fur et à mesure</a:t>
            </a:r>
          </a:p>
          <a:p>
            <a:r>
              <a:rPr lang="fr-CA" sz="2800" noProof="0" dirty="0"/>
              <a:t>Sentiment d’inclusion et d’appartenance</a:t>
            </a:r>
          </a:p>
        </p:txBody>
      </p:sp>
      <p:pic>
        <p:nvPicPr>
          <p:cNvPr id="5" name="Picture 4" descr="Un groupe d'enfants, l'un est assis dans un fauteuil roulant et l'autre est atteint du syndrome de Down.">
            <a:extLst>
              <a:ext uri="{FF2B5EF4-FFF2-40B4-BE49-F238E27FC236}">
                <a16:creationId xmlns:a16="http://schemas.microsoft.com/office/drawing/2014/main" id="{BEFE13A1-278E-585B-5646-EE65995E1BB7}"/>
              </a:ext>
              <a:ext uri="{C183D7F6-B498-43B3-948B-1728B52AA6E4}">
                <adec:decorative xmlns:adec="http://schemas.microsoft.com/office/drawing/2017/decorative" val="0"/>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6482271" y="1993490"/>
            <a:ext cx="5100129" cy="3014920"/>
          </a:xfrm>
          <a:prstGeom prst="rect">
            <a:avLst/>
          </a:prstGeom>
        </p:spPr>
      </p:pic>
    </p:spTree>
    <p:extLst>
      <p:ext uri="{BB962C8B-B14F-4D97-AF65-F5344CB8AC3E}">
        <p14:creationId xmlns:p14="http://schemas.microsoft.com/office/powerpoint/2010/main" val="368436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D96CA-2A85-0904-1ECB-2D05A980B8F0}"/>
              </a:ext>
            </a:extLst>
          </p:cNvPr>
          <p:cNvSpPr>
            <a:spLocks noGrp="1"/>
          </p:cNvSpPr>
          <p:nvPr>
            <p:ph type="title"/>
          </p:nvPr>
        </p:nvSpPr>
        <p:spPr/>
        <p:txBody>
          <a:bodyPr>
            <a:normAutofit fontScale="90000"/>
          </a:bodyPr>
          <a:lstStyle/>
          <a:p>
            <a:r>
              <a:rPr lang="en-CA" dirty="0" err="1"/>
              <a:t>L’accessibilité</a:t>
            </a:r>
            <a:r>
              <a:rPr lang="en-CA" dirty="0"/>
              <a:t>, </a:t>
            </a:r>
            <a:r>
              <a:rPr lang="en-CA" dirty="0" err="1"/>
              <a:t>c’est</a:t>
            </a:r>
            <a:r>
              <a:rPr lang="en-CA" dirty="0"/>
              <a:t> déjà </a:t>
            </a:r>
            <a:r>
              <a:rPr lang="en-CA" dirty="0" err="1"/>
              <a:t>votre</a:t>
            </a:r>
            <a:r>
              <a:rPr lang="en-CA" dirty="0"/>
              <a:t> </a:t>
            </a:r>
            <a:r>
              <a:rPr lang="en-CA" dirty="0" err="1"/>
              <a:t>réalité</a:t>
            </a:r>
            <a:r>
              <a:rPr lang="en-CA" dirty="0"/>
              <a:t>!</a:t>
            </a:r>
            <a:endParaRPr lang="fr-CA" dirty="0"/>
          </a:p>
        </p:txBody>
      </p:sp>
      <p:sp>
        <p:nvSpPr>
          <p:cNvPr id="3" name="Content Placeholder 2">
            <a:extLst>
              <a:ext uri="{FF2B5EF4-FFF2-40B4-BE49-F238E27FC236}">
                <a16:creationId xmlns:a16="http://schemas.microsoft.com/office/drawing/2014/main" id="{81091B57-6828-A00D-7E78-3AA2E6A2D1BB}"/>
              </a:ext>
            </a:extLst>
          </p:cNvPr>
          <p:cNvSpPr>
            <a:spLocks noGrp="1"/>
          </p:cNvSpPr>
          <p:nvPr>
            <p:ph idx="1"/>
          </p:nvPr>
        </p:nvSpPr>
        <p:spPr/>
        <p:txBody>
          <a:bodyPr/>
          <a:lstStyle/>
          <a:p>
            <a:r>
              <a:rPr lang="en-CA" dirty="0"/>
              <a:t>Communications​</a:t>
            </a:r>
          </a:p>
          <a:p>
            <a:pPr fontAlgn="base"/>
            <a:r>
              <a:rPr lang="en-CA" dirty="0" err="1"/>
              <a:t>Mesures</a:t>
            </a:r>
            <a:r>
              <a:rPr lang="en-CA" dirty="0"/>
              <a:t> </a:t>
            </a:r>
            <a:r>
              <a:rPr lang="en-CA" dirty="0" err="1"/>
              <a:t>d’adaptation</a:t>
            </a:r>
            <a:r>
              <a:rPr lang="en-CA" dirty="0"/>
              <a:t> pour les </a:t>
            </a:r>
            <a:r>
              <a:rPr lang="en-CA" dirty="0" err="1"/>
              <a:t>personnes</a:t>
            </a:r>
            <a:r>
              <a:rPr lang="en-CA" dirty="0"/>
              <a:t> </a:t>
            </a:r>
            <a:r>
              <a:rPr lang="en-CA" dirty="0" err="1"/>
              <a:t>neurodivergentes</a:t>
            </a:r>
            <a:r>
              <a:rPr lang="en-US" dirty="0"/>
              <a:t>​</a:t>
            </a:r>
          </a:p>
          <a:p>
            <a:pPr fontAlgn="base"/>
            <a:r>
              <a:rPr lang="en-CA" dirty="0" err="1"/>
              <a:t>Partez</a:t>
            </a:r>
            <a:r>
              <a:rPr lang="en-CA" dirty="0"/>
              <a:t> de </a:t>
            </a:r>
            <a:r>
              <a:rPr lang="en-CA" dirty="0" err="1"/>
              <a:t>ce</a:t>
            </a:r>
            <a:r>
              <a:rPr lang="en-CA" dirty="0"/>
              <a:t> </a:t>
            </a:r>
            <a:r>
              <a:rPr lang="en-CA" dirty="0" err="1"/>
              <a:t>que</a:t>
            </a:r>
            <a:r>
              <a:rPr lang="en-CA" dirty="0"/>
              <a:t> vous faites d</a:t>
            </a:r>
            <a:r>
              <a:rPr lang="fr-CA" dirty="0" err="1"/>
              <a:t>éjà</a:t>
            </a:r>
            <a:endParaRPr lang="en-CA" dirty="0"/>
          </a:p>
        </p:txBody>
      </p:sp>
    </p:spTree>
    <p:extLst>
      <p:ext uri="{BB962C8B-B14F-4D97-AF65-F5344CB8AC3E}">
        <p14:creationId xmlns:p14="http://schemas.microsoft.com/office/powerpoint/2010/main" val="3256881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louds">
  <a:themeElements>
    <a:clrScheme name="Custom 4">
      <a:dk1>
        <a:sysClr val="windowText" lastClr="000000"/>
      </a:dk1>
      <a:lt1>
        <a:sysClr val="window" lastClr="FFFFFF"/>
      </a:lt1>
      <a:dk2>
        <a:srgbClr val="44546A"/>
      </a:dk2>
      <a:lt2>
        <a:srgbClr val="E7E6E6"/>
      </a:lt2>
      <a:accent1>
        <a:srgbClr val="4472C4"/>
      </a:accent1>
      <a:accent2>
        <a:srgbClr val="C00000"/>
      </a:accent2>
      <a:accent3>
        <a:srgbClr val="A5A5A5"/>
      </a:accent3>
      <a:accent4>
        <a:srgbClr val="FF0000"/>
      </a:accent4>
      <a:accent5>
        <a:srgbClr val="2F5496"/>
      </a:accent5>
      <a:accent6>
        <a:srgbClr val="171616"/>
      </a:accent6>
      <a:hlink>
        <a:srgbClr val="B4C6E7"/>
      </a:hlink>
      <a:folHlink>
        <a:srgbClr val="BE2631"/>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mmer Reading for everyone_facilitator slides for trans1_fr" id="{9E466971-1AD9-4FEC-8844-55B572D94F60}" vid="{1591A628-18E2-46BB-B363-3BFAC2D1108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mmer Reading for everyone_facilitator slides for trans1_fr" id="{9E466971-1AD9-4FEC-8844-55B572D94F60}" vid="{E6CB8DC0-8319-41C5-8AC0-B7556F9744C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a063f01-faea-4c9e-8a02-d223cffde0c5">
      <Terms xmlns="http://schemas.microsoft.com/office/infopath/2007/PartnerControls"/>
    </lcf76f155ced4ddcb4097134ff3c332f>
    <TaxCatchAll xmlns="d8838bea-bcac-41ad-91f9-c646e9be633d"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88BE21877C794E8C767319E61FFC96" ma:contentTypeVersion="21" ma:contentTypeDescription="Create a new document." ma:contentTypeScope="" ma:versionID="84f94807165026ee1f881611ea8f4d3c">
  <xsd:schema xmlns:xsd="http://www.w3.org/2001/XMLSchema" xmlns:xs="http://www.w3.org/2001/XMLSchema" xmlns:p="http://schemas.microsoft.com/office/2006/metadata/properties" xmlns:ns1="http://schemas.microsoft.com/sharepoint/v3" xmlns:ns2="7a063f01-faea-4c9e-8a02-d223cffde0c5" xmlns:ns3="d8838bea-bcac-41ad-91f9-c646e9be633d" targetNamespace="http://schemas.microsoft.com/office/2006/metadata/properties" ma:root="true" ma:fieldsID="5064b1cd68c03adac97816ad39ac8284" ns1:_="" ns2:_="" ns3:_="">
    <xsd:import namespace="http://schemas.microsoft.com/sharepoint/v3"/>
    <xsd:import namespace="7a063f01-faea-4c9e-8a02-d223cffde0c5"/>
    <xsd:import namespace="d8838bea-bcac-41ad-91f9-c646e9be63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63f01-faea-4c9e-8a02-d223cffde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f59938e-b3a8-4d66-a2c9-44a493279f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838bea-bcac-41ad-91f9-c646e9be633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b9b0353-a37a-4f25-83a3-c0dd55ceaf3a}" ma:internalName="TaxCatchAll" ma:showField="CatchAllData" ma:web="d8838bea-bcac-41ad-91f9-c646e9be63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A089DC-B673-403D-87F6-AE2B87845F10}">
  <ds:schemaRefs>
    <ds:schemaRef ds:uri="http://schemas.microsoft.com/sharepoint/v3/contenttype/forms"/>
  </ds:schemaRefs>
</ds:datastoreItem>
</file>

<file path=customXml/itemProps2.xml><?xml version="1.0" encoding="utf-8"?>
<ds:datastoreItem xmlns:ds="http://schemas.openxmlformats.org/officeDocument/2006/customXml" ds:itemID="{FD58DC70-49AC-4E0F-82CB-957C7423064A}">
  <ds:schemaRefs>
    <ds:schemaRef ds:uri="7a063f01-faea-4c9e-8a02-d223cffde0c5"/>
    <ds:schemaRef ds:uri="d8838bea-bcac-41ad-91f9-c646e9be63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D3E0F82-7220-4A25-8D0B-524C0A44F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063f01-faea-4c9e-8a02-d223cffde0c5"/>
    <ds:schemaRef ds:uri="d8838bea-bcac-41ad-91f9-c646e9be63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Summer Reading for everyone_facilitator slides for trans1_fr</Template>
  <TotalTime>7008</TotalTime>
  <Words>1806</Words>
  <Application>Microsoft Office PowerPoint</Application>
  <PresentationFormat>Widescreen</PresentationFormat>
  <Paragraphs>181</Paragraphs>
  <Slides>28</Slides>
  <Notes>28</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Aptos</vt:lpstr>
      <vt:lpstr>Arial</vt:lpstr>
      <vt:lpstr>Calibri</vt:lpstr>
      <vt:lpstr>Century Gothic</vt:lpstr>
      <vt:lpstr>Courier New</vt:lpstr>
      <vt:lpstr>Times New Roman</vt:lpstr>
      <vt:lpstr>Verdana</vt:lpstr>
      <vt:lpstr>Clouds</vt:lpstr>
      <vt:lpstr>1_Office Theme</vt:lpstr>
      <vt:lpstr>Des lectures estivales pour toutes et tous!</vt:lpstr>
      <vt:lpstr>Reconnaissance territoriale</vt:lpstr>
      <vt:lpstr>Objectifs d’apprentissage</vt:lpstr>
      <vt:lpstr>Témoignage</vt:lpstr>
      <vt:lpstr>Le CAÉB, c’est quoi?</vt:lpstr>
      <vt:lpstr>Qui peut emprunter des documents auprès du CAÉB?</vt:lpstr>
      <vt:lpstr>Les incapacités varient…</vt:lpstr>
      <vt:lpstr>Accessible dès la conception</vt:lpstr>
      <vt:lpstr>L’accessibilité, c’est déjà votre réalité!</vt:lpstr>
      <vt:lpstr>Rien sur nous, sans nous!</vt:lpstr>
      <vt:lpstr>Exemples de clubs de lecture d’été : Colombie-Britannique</vt:lpstr>
      <vt:lpstr>Contes en langue des signes</vt:lpstr>
      <vt:lpstr>Club de lecture d’été TD</vt:lpstr>
      <vt:lpstr>Promotion et rayonnement</vt:lpstr>
      <vt:lpstr>Présentoirs et décoration de vos espaces</vt:lpstr>
      <vt:lpstr>Inscription</vt:lpstr>
      <vt:lpstr>Rapports de lecture</vt:lpstr>
      <vt:lpstr>Cadeaux et prix</vt:lpstr>
      <vt:lpstr>Évaluations accessibles</vt:lpstr>
      <vt:lpstr>Programmation : bricolage</vt:lpstr>
      <vt:lpstr>Programmation : heure du conte</vt:lpstr>
      <vt:lpstr>Programmation : auteurs et intervenants</vt:lpstr>
      <vt:lpstr>Programmation : STIM</vt:lpstr>
      <vt:lpstr>Prix pour l’accessibilité du CLÉTD</vt:lpstr>
      <vt:lpstr>Le CAÉB peut vous aider</vt:lpstr>
      <vt:lpstr>Ressources</vt:lpstr>
      <vt:lpstr>Ressources</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Breau</dc:creator>
  <cp:lastModifiedBy>Jessica  Desormeaux</cp:lastModifiedBy>
  <cp:revision>14</cp:revision>
  <dcterms:created xsi:type="dcterms:W3CDTF">2025-04-16T14:59:24Z</dcterms:created>
  <dcterms:modified xsi:type="dcterms:W3CDTF">2026-06-11T19:40:49Z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0x0101007388BE21877C794E8C767319E61FFC96</vt:lpwstr>
  </property>
  <property fmtid="{D5CDD505-2E9C-101B-9397-08002B2CF9AE}" pid="3" name="MediaServiceImageTags">
    <vt:lpwstr/>
  </property>
</Properties>
</file>